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89" r:id="rId2"/>
    <p:sldId id="286" r:id="rId3"/>
    <p:sldId id="299" r:id="rId4"/>
    <p:sldId id="290" r:id="rId5"/>
    <p:sldId id="291" r:id="rId6"/>
    <p:sldId id="300" r:id="rId7"/>
    <p:sldId id="292" r:id="rId8"/>
    <p:sldId id="318" r:id="rId9"/>
    <p:sldId id="294" r:id="rId10"/>
    <p:sldId id="293" r:id="rId11"/>
    <p:sldId id="295" r:id="rId12"/>
    <p:sldId id="339" r:id="rId13"/>
    <p:sldId id="337" r:id="rId14"/>
    <p:sldId id="321" r:id="rId15"/>
    <p:sldId id="338" r:id="rId16"/>
    <p:sldId id="301" r:id="rId17"/>
    <p:sldId id="297" r:id="rId18"/>
    <p:sldId id="344" r:id="rId19"/>
    <p:sldId id="298" r:id="rId20"/>
    <p:sldId id="304" r:id="rId21"/>
    <p:sldId id="319" r:id="rId22"/>
    <p:sldId id="303" r:id="rId23"/>
    <p:sldId id="305" r:id="rId24"/>
    <p:sldId id="315" r:id="rId25"/>
    <p:sldId id="316" r:id="rId26"/>
    <p:sldId id="302" r:id="rId27"/>
    <p:sldId id="306" r:id="rId28"/>
    <p:sldId id="317" r:id="rId29"/>
    <p:sldId id="308" r:id="rId30"/>
    <p:sldId id="341" r:id="rId31"/>
    <p:sldId id="342" r:id="rId32"/>
    <p:sldId id="314" r:id="rId33"/>
    <p:sldId id="340" r:id="rId34"/>
    <p:sldId id="307" r:id="rId35"/>
    <p:sldId id="310" r:id="rId36"/>
    <p:sldId id="309" r:id="rId37"/>
    <p:sldId id="311" r:id="rId38"/>
    <p:sldId id="312" r:id="rId39"/>
    <p:sldId id="3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79F"/>
    <a:srgbClr val="E6E3BB"/>
    <a:srgbClr val="264983"/>
    <a:srgbClr val="AACDEC"/>
    <a:srgbClr val="C4DCF1"/>
    <a:srgbClr val="E1EDF8"/>
    <a:srgbClr val="A0C2FB"/>
    <a:srgbClr val="809AC8"/>
    <a:srgbClr val="5CCAFF"/>
    <a:srgbClr val="43A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00" autoAdjust="0"/>
    <p:restoredTop sz="95246" autoAdjust="0"/>
  </p:normalViewPr>
  <p:slideViewPr>
    <p:cSldViewPr snapToGrid="0" snapToObjects="1">
      <p:cViewPr varScale="1">
        <p:scale>
          <a:sx n="83" d="100"/>
          <a:sy n="83" d="100"/>
        </p:scale>
        <p:origin x="73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912EE-D885-4223-B3D2-8D5262355120}" type="datetimeFigureOut">
              <a:rPr lang="en-SG" smtClean="0"/>
              <a:t>9/11/2018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F2B20-0E94-464E-898B-218E78E4D632}" type="slidenum">
              <a:rPr lang="en-SG" smtClean="0"/>
              <a:t>‹#›</a:t>
            </a:fld>
            <a:endParaRPr lang="en-SG"/>
          </a:p>
        </p:txBody>
      </p:sp>
    </p:spTree>
    <p:extLst>
      <p:ext uri="{BB962C8B-B14F-4D97-AF65-F5344CB8AC3E}">
        <p14:creationId xmlns:p14="http://schemas.microsoft.com/office/powerpoint/2010/main" val="3921999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Blue boxes can pop out on-click</a:t>
            </a:r>
          </a:p>
        </p:txBody>
      </p:sp>
      <p:sp>
        <p:nvSpPr>
          <p:cNvPr id="4" name="Slide Number Placeholder 3"/>
          <p:cNvSpPr>
            <a:spLocks noGrp="1"/>
          </p:cNvSpPr>
          <p:nvPr>
            <p:ph type="sldNum" sz="quarter" idx="5"/>
          </p:nvPr>
        </p:nvSpPr>
        <p:spPr/>
        <p:txBody>
          <a:bodyPr/>
          <a:lstStyle/>
          <a:p>
            <a:fld id="{68CF2B20-0E94-464E-898B-218E78E4D632}" type="slidenum">
              <a:rPr lang="en-SG" smtClean="0"/>
              <a:t>12</a:t>
            </a:fld>
            <a:endParaRPr lang="en-SG"/>
          </a:p>
        </p:txBody>
      </p:sp>
    </p:spTree>
    <p:extLst>
      <p:ext uri="{BB962C8B-B14F-4D97-AF65-F5344CB8AC3E}">
        <p14:creationId xmlns:p14="http://schemas.microsoft.com/office/powerpoint/2010/main" val="417913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8CF2B20-0E94-464E-898B-218E78E4D632}" type="slidenum">
              <a:rPr lang="en-SG" smtClean="0"/>
              <a:t>14</a:t>
            </a:fld>
            <a:endParaRPr lang="en-SG"/>
          </a:p>
        </p:txBody>
      </p:sp>
    </p:spTree>
    <p:extLst>
      <p:ext uri="{BB962C8B-B14F-4D97-AF65-F5344CB8AC3E}">
        <p14:creationId xmlns:p14="http://schemas.microsoft.com/office/powerpoint/2010/main" val="1464299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F2B20-0E94-464E-898B-218E78E4D632}" type="slidenum">
              <a:rPr lang="en-SG" smtClean="0"/>
              <a:t>28</a:t>
            </a:fld>
            <a:endParaRPr lang="en-SG"/>
          </a:p>
        </p:txBody>
      </p:sp>
    </p:spTree>
    <p:extLst>
      <p:ext uri="{BB962C8B-B14F-4D97-AF65-F5344CB8AC3E}">
        <p14:creationId xmlns:p14="http://schemas.microsoft.com/office/powerpoint/2010/main" val="14011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F2B20-0E94-464E-898B-218E78E4D632}" type="slidenum">
              <a:rPr lang="en-SG" smtClean="0"/>
              <a:t>30</a:t>
            </a:fld>
            <a:endParaRPr lang="en-SG"/>
          </a:p>
        </p:txBody>
      </p:sp>
    </p:spTree>
    <p:extLst>
      <p:ext uri="{BB962C8B-B14F-4D97-AF65-F5344CB8AC3E}">
        <p14:creationId xmlns:p14="http://schemas.microsoft.com/office/powerpoint/2010/main" val="2133789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F2B20-0E94-464E-898B-218E78E4D632}" type="slidenum">
              <a:rPr lang="en-SG" smtClean="0"/>
              <a:t>31</a:t>
            </a:fld>
            <a:endParaRPr lang="en-SG"/>
          </a:p>
        </p:txBody>
      </p:sp>
    </p:spTree>
    <p:extLst>
      <p:ext uri="{BB962C8B-B14F-4D97-AF65-F5344CB8AC3E}">
        <p14:creationId xmlns:p14="http://schemas.microsoft.com/office/powerpoint/2010/main" val="53086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Celina agrees that manual process takes 90 mins</a:t>
            </a:r>
          </a:p>
        </p:txBody>
      </p:sp>
      <p:sp>
        <p:nvSpPr>
          <p:cNvPr id="4" name="Slide Number Placeholder 3"/>
          <p:cNvSpPr>
            <a:spLocks noGrp="1"/>
          </p:cNvSpPr>
          <p:nvPr>
            <p:ph type="sldNum" sz="quarter" idx="5"/>
          </p:nvPr>
        </p:nvSpPr>
        <p:spPr/>
        <p:txBody>
          <a:bodyPr/>
          <a:lstStyle/>
          <a:p>
            <a:fld id="{68CF2B20-0E94-464E-898B-218E78E4D632}" type="slidenum">
              <a:rPr lang="en-SG" smtClean="0"/>
              <a:t>35</a:t>
            </a:fld>
            <a:endParaRPr lang="en-SG"/>
          </a:p>
        </p:txBody>
      </p:sp>
    </p:spTree>
    <p:extLst>
      <p:ext uri="{BB962C8B-B14F-4D97-AF65-F5344CB8AC3E}">
        <p14:creationId xmlns:p14="http://schemas.microsoft.com/office/powerpoint/2010/main" val="948747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EF46-4601-B848-8763-5934D0F4A1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F19F01-539C-CB42-8327-3F5DA7257456}"/>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C172A9-39FB-8A46-BAA9-5F95F0AF890B}"/>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5" name="Footer Placeholder 4">
            <a:extLst>
              <a:ext uri="{FF2B5EF4-FFF2-40B4-BE49-F238E27FC236}">
                <a16:creationId xmlns:a16="http://schemas.microsoft.com/office/drawing/2014/main" id="{E797DFEE-46D4-6746-BF1C-91E5D2AB3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83AF4-AA1F-5148-BAB4-D8A81ACE1A60}"/>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2233918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B969-8208-284C-959A-C4C2CF3D7B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E955A6-6987-D140-B60A-EB0FC934B9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3D2AD3-978D-4D4C-81C7-9A63F894205D}"/>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5" name="Footer Placeholder 4">
            <a:extLst>
              <a:ext uri="{FF2B5EF4-FFF2-40B4-BE49-F238E27FC236}">
                <a16:creationId xmlns:a16="http://schemas.microsoft.com/office/drawing/2014/main" id="{962FE43E-9175-E443-8401-76B8E32D2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9830A-4D7B-A040-B52B-CC5846BB58D0}"/>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3372192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9DD08-75C6-C440-95B4-21C91CDB65EB}"/>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D8F352-99CE-6640-9ABC-077808B05680}"/>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66904-ACC4-0947-B737-A4513A13C950}"/>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5" name="Footer Placeholder 4">
            <a:extLst>
              <a:ext uri="{FF2B5EF4-FFF2-40B4-BE49-F238E27FC236}">
                <a16:creationId xmlns:a16="http://schemas.microsoft.com/office/drawing/2014/main" id="{2375FF28-D8DC-3E4F-8D17-25EAF3B53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E4E28-AD2B-8B45-8EDE-E5674AA6F1C8}"/>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275931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6894-9CF4-884F-81EF-6C8068A6CA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926760-A930-5E44-9050-A2034B5E7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C97C1-A2F8-2C4A-8AD5-4A2F1F334AAE}"/>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5" name="Footer Placeholder 4">
            <a:extLst>
              <a:ext uri="{FF2B5EF4-FFF2-40B4-BE49-F238E27FC236}">
                <a16:creationId xmlns:a16="http://schemas.microsoft.com/office/drawing/2014/main" id="{3AF425D8-A6F8-5B4A-94D2-B6B9B9D5EB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60E55B-F017-A247-BC56-56BE8D20C33F}"/>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426224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1EE1F-8B1D-484C-A874-7932452D744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53CE1C-1404-CF47-9213-C61FA002A633}"/>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5CE20BF-9E4A-D14B-A799-3EBABB1A0767}"/>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5" name="Footer Placeholder 4">
            <a:extLst>
              <a:ext uri="{FF2B5EF4-FFF2-40B4-BE49-F238E27FC236}">
                <a16:creationId xmlns:a16="http://schemas.microsoft.com/office/drawing/2014/main" id="{8CBAEB20-98F8-F04F-9350-3D1BA7463E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DE4EE1-2C8F-6848-A3D0-526021F30A5E}"/>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4167473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E883-E7B4-9343-9176-EECF0687CF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ACD16-51B6-B14E-8C5B-1BF5C6A0F3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63B958-4483-4141-8829-B8B3D84166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568060-DB2D-9E44-AABD-892C1D7FC960}"/>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6" name="Footer Placeholder 5">
            <a:extLst>
              <a:ext uri="{FF2B5EF4-FFF2-40B4-BE49-F238E27FC236}">
                <a16:creationId xmlns:a16="http://schemas.microsoft.com/office/drawing/2014/main" id="{FD8F1BF4-D578-6146-9EF1-6DEAA49C5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78E84-5E34-B044-8B9E-2C0181922904}"/>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309523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72B0-3F92-B944-B4FE-F497AA8F0947}"/>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20CEAE-748B-D045-BFA0-5C6AB9FC5BF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7A3A7BB-6245-B846-967A-644C3EDB00F9}"/>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D7E795-B7E1-3F41-91F2-973316CE698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3F0876-535E-9242-839F-75582E8681F2}"/>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3408E-8105-FE4F-9EBD-952D358952F3}"/>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8" name="Footer Placeholder 7">
            <a:extLst>
              <a:ext uri="{FF2B5EF4-FFF2-40B4-BE49-F238E27FC236}">
                <a16:creationId xmlns:a16="http://schemas.microsoft.com/office/drawing/2014/main" id="{B4362EEC-68E1-A74F-90E6-0D2B221D0B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E7E21D-6CE9-0B44-BBD4-3EC5E39C383C}"/>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1009578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78208-0570-DB4F-87AA-7F02DCE2DA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7BD150-E72B-2541-8F8D-E6C08925758F}"/>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4" name="Footer Placeholder 3">
            <a:extLst>
              <a:ext uri="{FF2B5EF4-FFF2-40B4-BE49-F238E27FC236}">
                <a16:creationId xmlns:a16="http://schemas.microsoft.com/office/drawing/2014/main" id="{E8A08CAD-4EDA-8742-A1D8-45C39DFE1E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EC5220-293C-C345-A342-8B8270D5ED50}"/>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409652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98BFFA-8D0A-4E45-A940-DA6834BB17E0}"/>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3" name="Footer Placeholder 2">
            <a:extLst>
              <a:ext uri="{FF2B5EF4-FFF2-40B4-BE49-F238E27FC236}">
                <a16:creationId xmlns:a16="http://schemas.microsoft.com/office/drawing/2014/main" id="{AC3689EE-054A-4F42-90A6-314F135566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32A7A4-F71D-D840-B94B-A0A98B571342}"/>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2341057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F68D-1ACD-4543-A56A-4424DD3B7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0A73F1-45DD-794C-89AD-FF8810C16971}"/>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43DA4-8574-1B4A-9C27-32391BA2640D}"/>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A7E55F-9F27-0D4A-819C-E43450F5D3B9}"/>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6" name="Footer Placeholder 5">
            <a:extLst>
              <a:ext uri="{FF2B5EF4-FFF2-40B4-BE49-F238E27FC236}">
                <a16:creationId xmlns:a16="http://schemas.microsoft.com/office/drawing/2014/main" id="{920C14F7-E37A-9D4A-B218-A77501B556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0B3746-4837-654F-BB9D-6CE7EE7AC26A}"/>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2237539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4578-2BE3-B24A-A3BB-E286DC8DC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8575A0-F9F7-BF4C-A240-2EC4A56F0E1E}"/>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F6EA8AF-0190-F84C-8517-28ACAE615717}"/>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32EC83-899D-9F44-A244-A120BE9BBABE}"/>
              </a:ext>
            </a:extLst>
          </p:cNvPr>
          <p:cNvSpPr>
            <a:spLocks noGrp="1"/>
          </p:cNvSpPr>
          <p:nvPr>
            <p:ph type="dt" sz="half" idx="10"/>
          </p:nvPr>
        </p:nvSpPr>
        <p:spPr/>
        <p:txBody>
          <a:bodyPr/>
          <a:lstStyle/>
          <a:p>
            <a:fld id="{102F644E-3B7E-6248-9A76-F9668793574A}" type="datetimeFigureOut">
              <a:rPr lang="en-US" smtClean="0"/>
              <a:t>11/9/2018</a:t>
            </a:fld>
            <a:endParaRPr lang="en-US"/>
          </a:p>
        </p:txBody>
      </p:sp>
      <p:sp>
        <p:nvSpPr>
          <p:cNvPr id="6" name="Footer Placeholder 5">
            <a:extLst>
              <a:ext uri="{FF2B5EF4-FFF2-40B4-BE49-F238E27FC236}">
                <a16:creationId xmlns:a16="http://schemas.microsoft.com/office/drawing/2014/main" id="{638F0963-9807-E542-909C-F44CB27E0A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B212A-2D87-F04F-A605-81EAB125A7C2}"/>
              </a:ext>
            </a:extLst>
          </p:cNvPr>
          <p:cNvSpPr>
            <a:spLocks noGrp="1"/>
          </p:cNvSpPr>
          <p:nvPr>
            <p:ph type="sldNum" sz="quarter" idx="12"/>
          </p:nvPr>
        </p:nvSpPr>
        <p:spPr/>
        <p:txBody>
          <a:bodyPr/>
          <a:lstStyle/>
          <a:p>
            <a:fld id="{46DA2085-3EF6-AC46-AEB2-A7187C25BB57}" type="slidenum">
              <a:rPr lang="en-US" smtClean="0"/>
              <a:t>‹#›</a:t>
            </a:fld>
            <a:endParaRPr lang="en-US"/>
          </a:p>
        </p:txBody>
      </p:sp>
    </p:spTree>
    <p:extLst>
      <p:ext uri="{BB962C8B-B14F-4D97-AF65-F5344CB8AC3E}">
        <p14:creationId xmlns:p14="http://schemas.microsoft.com/office/powerpoint/2010/main" val="248104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E98763-5EE8-E04A-A256-5BFBDB250C95}"/>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2E793A-FC70-644B-B6BA-E20D3AB007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BBE35-4A5B-534B-9038-D4E1E6C4E0C5}"/>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2F644E-3B7E-6248-9A76-F9668793574A}" type="datetimeFigureOut">
              <a:rPr lang="en-US" smtClean="0"/>
              <a:t>11/9/2018</a:t>
            </a:fld>
            <a:endParaRPr lang="en-US"/>
          </a:p>
        </p:txBody>
      </p:sp>
      <p:sp>
        <p:nvSpPr>
          <p:cNvPr id="5" name="Footer Placeholder 4">
            <a:extLst>
              <a:ext uri="{FF2B5EF4-FFF2-40B4-BE49-F238E27FC236}">
                <a16:creationId xmlns:a16="http://schemas.microsoft.com/office/drawing/2014/main" id="{CD2F01A3-5E87-564E-ACC2-E0CC6C4F9D7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09A8A8-764E-4249-AA5E-451FCB611F6B}"/>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A2085-3EF6-AC46-AEB2-A7187C25BB57}" type="slidenum">
              <a:rPr lang="en-US" smtClean="0"/>
              <a:t>‹#›</a:t>
            </a:fld>
            <a:endParaRPr lang="en-US"/>
          </a:p>
        </p:txBody>
      </p:sp>
    </p:spTree>
    <p:extLst>
      <p:ext uri="{BB962C8B-B14F-4D97-AF65-F5344CB8AC3E}">
        <p14:creationId xmlns:p14="http://schemas.microsoft.com/office/powerpoint/2010/main" val="3207294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1.jp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5.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29.png"/><Relationship Id="rId5" Type="http://schemas.openxmlformats.org/officeDocument/2006/relationships/image" Target="../media/image36.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46.jpg"/><Relationship Id="rId1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1.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B990F32F-E99B-3648-9026-BD001F824033}"/>
              </a:ext>
            </a:extLst>
          </p:cNvPr>
          <p:cNvPicPr>
            <a:picLocks noChangeAspect="1"/>
          </p:cNvPicPr>
          <p:nvPr/>
        </p:nvPicPr>
        <p:blipFill rotWithShape="1">
          <a:blip r:embed="rId2"/>
          <a:srcRect t="15743" r="-2" b="-2"/>
          <a:stretch/>
        </p:blipFill>
        <p:spPr>
          <a:xfrm>
            <a:off x="4041995"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27" name="Isosceles Triangle 24">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1"/>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Title 1">
            <a:extLst>
              <a:ext uri="{FF2B5EF4-FFF2-40B4-BE49-F238E27FC236}">
                <a16:creationId xmlns:a16="http://schemas.microsoft.com/office/drawing/2014/main" id="{BA951DD6-19DA-6644-8D89-E7BF86ABD8E8}"/>
              </a:ext>
            </a:extLst>
          </p:cNvPr>
          <p:cNvSpPr>
            <a:spLocks noGrp="1"/>
          </p:cNvSpPr>
          <p:nvPr>
            <p:ph type="title"/>
          </p:nvPr>
        </p:nvSpPr>
        <p:spPr>
          <a:xfrm>
            <a:off x="-650777" y="2755943"/>
            <a:ext cx="7432564" cy="1771877"/>
          </a:xfrm>
          <a:prstGeom prst="ellipse">
            <a:avLst/>
          </a:prstGeom>
        </p:spPr>
        <p:txBody>
          <a:bodyPr vert="horz" lIns="91440" tIns="45720" rIns="91440" bIns="45720" rtlCol="0" anchor="t">
            <a:normAutofit/>
          </a:bodyPr>
          <a:lstStyle/>
          <a:p>
            <a:r>
              <a:rPr lang="en-US" sz="6000" b="1" dirty="0">
                <a:solidFill>
                  <a:srgbClr val="000000"/>
                </a:solidFill>
              </a:rPr>
              <a:t>TRACK2CAREER</a:t>
            </a:r>
          </a:p>
        </p:txBody>
      </p:sp>
      <p:sp>
        <p:nvSpPr>
          <p:cNvPr id="55" name="Title 1">
            <a:extLst>
              <a:ext uri="{FF2B5EF4-FFF2-40B4-BE49-F238E27FC236}">
                <a16:creationId xmlns:a16="http://schemas.microsoft.com/office/drawing/2014/main" id="{862073D0-4E60-B841-9C47-A7DAF6F62054}"/>
              </a:ext>
            </a:extLst>
          </p:cNvPr>
          <p:cNvSpPr txBox="1">
            <a:spLocks/>
          </p:cNvSpPr>
          <p:nvPr/>
        </p:nvSpPr>
        <p:spPr>
          <a:xfrm>
            <a:off x="-422164" y="4824031"/>
            <a:ext cx="5946579" cy="1297115"/>
          </a:xfrm>
          <a:prstGeom prst="ellipse">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0000"/>
                </a:solidFill>
              </a:rPr>
              <a:t>FYP ACCEPTANCE </a:t>
            </a:r>
          </a:p>
          <a:p>
            <a:r>
              <a:rPr lang="en-US" sz="1900" b="1" dirty="0">
                <a:solidFill>
                  <a:srgbClr val="000000"/>
                </a:solidFill>
              </a:rPr>
              <a:t>9 NOVEMBER 2018</a:t>
            </a:r>
          </a:p>
        </p:txBody>
      </p:sp>
      <p:pic>
        <p:nvPicPr>
          <p:cNvPr id="56" name="Picture 55">
            <a:extLst>
              <a:ext uri="{FF2B5EF4-FFF2-40B4-BE49-F238E27FC236}">
                <a16:creationId xmlns:a16="http://schemas.microsoft.com/office/drawing/2014/main" id="{046174D0-E4AF-EF46-AB53-B5B61D6438D4}"/>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5050621" y="427077"/>
            <a:ext cx="1558720" cy="148644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5F923289-0A90-124C-A296-30FE545CE7ED}"/>
              </a:ext>
            </a:extLst>
          </p:cNvPr>
          <p:cNvPicPr>
            <a:picLocks noChangeAspect="1"/>
          </p:cNvPicPr>
          <p:nvPr/>
        </p:nvPicPr>
        <p:blipFill rotWithShape="1">
          <a:blip r:embed="rId4"/>
          <a:srcRect t="-3604" r="-1229" b="-11369"/>
          <a:stretch/>
        </p:blipFill>
        <p:spPr>
          <a:xfrm>
            <a:off x="2985296" y="427077"/>
            <a:ext cx="1682285" cy="154142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802D47FE-53CC-B847-8257-97CC84C86A2A}"/>
              </a:ext>
            </a:extLst>
          </p:cNvPr>
          <p:cNvPicPr>
            <a:picLocks noChangeAspect="1"/>
          </p:cNvPicPr>
          <p:nvPr/>
        </p:nvPicPr>
        <p:blipFill rotWithShape="1">
          <a:blip r:embed="rId5"/>
          <a:srcRect l="-15505" t="-6037" r="-13980" b="-10075"/>
          <a:stretch/>
        </p:blipFill>
        <p:spPr>
          <a:xfrm>
            <a:off x="1049185" y="453936"/>
            <a:ext cx="1553071" cy="151456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9" name="Rectangle 58">
            <a:extLst>
              <a:ext uri="{FF2B5EF4-FFF2-40B4-BE49-F238E27FC236}">
                <a16:creationId xmlns:a16="http://schemas.microsoft.com/office/drawing/2014/main" id="{12B82C3D-85A0-034F-A2FC-16FA1D28B3CD}"/>
              </a:ext>
            </a:extLst>
          </p:cNvPr>
          <p:cNvSpPr/>
          <p:nvPr/>
        </p:nvSpPr>
        <p:spPr>
          <a:xfrm>
            <a:off x="802057" y="2054182"/>
            <a:ext cx="5756480" cy="68192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62" name="Straight Connector 61">
            <a:extLst>
              <a:ext uri="{FF2B5EF4-FFF2-40B4-BE49-F238E27FC236}">
                <a16:creationId xmlns:a16="http://schemas.microsoft.com/office/drawing/2014/main" id="{4D9D492A-FCB9-D54B-9DA6-AD9C88135131}"/>
              </a:ext>
            </a:extLst>
          </p:cNvPr>
          <p:cNvCxnSpPr>
            <a:cxnSpLocks/>
          </p:cNvCxnSpPr>
          <p:nvPr/>
        </p:nvCxnSpPr>
        <p:spPr>
          <a:xfrm>
            <a:off x="448734" y="4675925"/>
            <a:ext cx="45564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329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6113084"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AS-IS WORKFLOW</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44425" cy="307777"/>
          </a:xfrm>
          <a:prstGeom prst="rect">
            <a:avLst/>
          </a:prstGeom>
        </p:spPr>
        <p:txBody>
          <a:bodyPr wrap="none">
            <a:spAutoFit/>
          </a:bodyPr>
          <a:lstStyle/>
          <a:p>
            <a:r>
              <a:rPr lang="en-SG" sz="1400" b="1" dirty="0"/>
              <a:t>Problem &amp; Solution</a:t>
            </a:r>
            <a:endParaRPr lang="en-US" sz="1400" b="1" dirty="0"/>
          </a:p>
        </p:txBody>
      </p:sp>
      <p:pic>
        <p:nvPicPr>
          <p:cNvPr id="11" name="Picture 10">
            <a:extLst>
              <a:ext uri="{FF2B5EF4-FFF2-40B4-BE49-F238E27FC236}">
                <a16:creationId xmlns:a16="http://schemas.microsoft.com/office/drawing/2014/main" id="{C402D092-3465-E74B-B622-D38CE1C5053F}"/>
              </a:ext>
            </a:extLst>
          </p:cNvPr>
          <p:cNvPicPr>
            <a:picLocks noChangeAspect="1"/>
          </p:cNvPicPr>
          <p:nvPr/>
        </p:nvPicPr>
        <p:blipFill>
          <a:blip r:embed="rId3"/>
          <a:stretch>
            <a:fillRect/>
          </a:stretch>
        </p:blipFill>
        <p:spPr>
          <a:xfrm>
            <a:off x="365228" y="1695037"/>
            <a:ext cx="11461543" cy="3664678"/>
          </a:xfrm>
          <a:prstGeom prst="rect">
            <a:avLst/>
          </a:prstGeom>
        </p:spPr>
      </p:pic>
    </p:spTree>
    <p:extLst>
      <p:ext uri="{BB962C8B-B14F-4D97-AF65-F5344CB8AC3E}">
        <p14:creationId xmlns:p14="http://schemas.microsoft.com/office/powerpoint/2010/main" val="3798951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6113084"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TO-BE WORKFLOW</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44425" cy="307777"/>
          </a:xfrm>
          <a:prstGeom prst="rect">
            <a:avLst/>
          </a:prstGeom>
        </p:spPr>
        <p:txBody>
          <a:bodyPr wrap="none">
            <a:spAutoFit/>
          </a:bodyPr>
          <a:lstStyle/>
          <a:p>
            <a:r>
              <a:rPr lang="en-SG" sz="1400" b="1" dirty="0"/>
              <a:t>Problem &amp; Solution</a:t>
            </a:r>
            <a:endParaRPr lang="en-US" sz="1400" b="1" dirty="0"/>
          </a:p>
        </p:txBody>
      </p:sp>
      <p:pic>
        <p:nvPicPr>
          <p:cNvPr id="7" name="Picture 6">
            <a:extLst>
              <a:ext uri="{FF2B5EF4-FFF2-40B4-BE49-F238E27FC236}">
                <a16:creationId xmlns:a16="http://schemas.microsoft.com/office/drawing/2014/main" id="{98ACF4E4-DB8B-8249-8FD6-2AEFA7058684}"/>
              </a:ext>
            </a:extLst>
          </p:cNvPr>
          <p:cNvPicPr>
            <a:picLocks noChangeAspect="1"/>
          </p:cNvPicPr>
          <p:nvPr/>
        </p:nvPicPr>
        <p:blipFill>
          <a:blip r:embed="rId3"/>
          <a:stretch>
            <a:fillRect/>
          </a:stretch>
        </p:blipFill>
        <p:spPr>
          <a:xfrm>
            <a:off x="370119" y="2115670"/>
            <a:ext cx="11445363" cy="2757021"/>
          </a:xfrm>
          <a:prstGeom prst="rect">
            <a:avLst/>
          </a:prstGeom>
        </p:spPr>
      </p:pic>
    </p:spTree>
    <p:extLst>
      <p:ext uri="{BB962C8B-B14F-4D97-AF65-F5344CB8AC3E}">
        <p14:creationId xmlns:p14="http://schemas.microsoft.com/office/powerpoint/2010/main" val="397963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3"/>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6113084"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SAMPLE REPORT</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44425" cy="307777"/>
          </a:xfrm>
          <a:prstGeom prst="rect">
            <a:avLst/>
          </a:prstGeom>
        </p:spPr>
        <p:txBody>
          <a:bodyPr wrap="none">
            <a:spAutoFit/>
          </a:bodyPr>
          <a:lstStyle/>
          <a:p>
            <a:r>
              <a:rPr lang="en-SG" sz="1400" b="1" dirty="0"/>
              <a:t>Problem &amp; Solution</a:t>
            </a:r>
            <a:endParaRPr lang="en-US" sz="1400" b="1" dirty="0"/>
          </a:p>
        </p:txBody>
      </p:sp>
      <p:pic>
        <p:nvPicPr>
          <p:cNvPr id="5" name="Picture 4">
            <a:extLst>
              <a:ext uri="{FF2B5EF4-FFF2-40B4-BE49-F238E27FC236}">
                <a16:creationId xmlns:a16="http://schemas.microsoft.com/office/drawing/2014/main" id="{ACF20418-D2F4-524E-98CB-BBC1C938661F}"/>
              </a:ext>
            </a:extLst>
          </p:cNvPr>
          <p:cNvPicPr>
            <a:picLocks noChangeAspect="1"/>
          </p:cNvPicPr>
          <p:nvPr/>
        </p:nvPicPr>
        <p:blipFill rotWithShape="1">
          <a:blip r:embed="rId4"/>
          <a:srcRect l="12730" t="12812" r="12165" b="19999"/>
          <a:stretch/>
        </p:blipFill>
        <p:spPr>
          <a:xfrm>
            <a:off x="524301" y="1254528"/>
            <a:ext cx="1020719" cy="986170"/>
          </a:xfrm>
          <a:prstGeom prst="rect">
            <a:avLst/>
          </a:prstGeom>
        </p:spPr>
      </p:pic>
      <p:sp>
        <p:nvSpPr>
          <p:cNvPr id="12" name="Rectangle 11">
            <a:extLst>
              <a:ext uri="{FF2B5EF4-FFF2-40B4-BE49-F238E27FC236}">
                <a16:creationId xmlns:a16="http://schemas.microsoft.com/office/drawing/2014/main" id="{81258CAD-C892-6043-864A-AEC3D2CFD9E5}"/>
              </a:ext>
            </a:extLst>
          </p:cNvPr>
          <p:cNvSpPr/>
          <p:nvPr/>
        </p:nvSpPr>
        <p:spPr>
          <a:xfrm>
            <a:off x="1550396" y="1307771"/>
            <a:ext cx="1747594" cy="461665"/>
          </a:xfrm>
          <a:prstGeom prst="rect">
            <a:avLst/>
          </a:prstGeom>
        </p:spPr>
        <p:txBody>
          <a:bodyPr wrap="none">
            <a:spAutoFit/>
          </a:bodyPr>
          <a:lstStyle/>
          <a:p>
            <a:pPr algn="ctr">
              <a:spcBef>
                <a:spcPts val="0"/>
              </a:spcBef>
            </a:pPr>
            <a:r>
              <a:rPr lang="en-US" sz="2400" b="1" dirty="0">
                <a:highlight>
                  <a:srgbClr val="F3F3F3"/>
                </a:highlight>
                <a:latin typeface="Century Gothic"/>
                <a:cs typeface="Century Gothic"/>
              </a:rPr>
              <a:t>JOHN DOE</a:t>
            </a:r>
            <a:endParaRPr lang="en" sz="2400" b="1" dirty="0">
              <a:highlight>
                <a:srgbClr val="F3F3F3"/>
              </a:highlight>
              <a:latin typeface="Century Gothic"/>
              <a:cs typeface="Century Gothic"/>
            </a:endParaRPr>
          </a:p>
        </p:txBody>
      </p:sp>
      <p:sp>
        <p:nvSpPr>
          <p:cNvPr id="35" name="Rectangle 34">
            <a:extLst>
              <a:ext uri="{FF2B5EF4-FFF2-40B4-BE49-F238E27FC236}">
                <a16:creationId xmlns:a16="http://schemas.microsoft.com/office/drawing/2014/main" id="{FC5F922D-65CE-304E-901D-4C14AF19D22B}"/>
              </a:ext>
            </a:extLst>
          </p:cNvPr>
          <p:cNvSpPr/>
          <p:nvPr/>
        </p:nvSpPr>
        <p:spPr>
          <a:xfrm>
            <a:off x="1550970" y="1765088"/>
            <a:ext cx="2373342" cy="369332"/>
          </a:xfrm>
          <a:prstGeom prst="rect">
            <a:avLst/>
          </a:prstGeom>
        </p:spPr>
        <p:txBody>
          <a:bodyPr wrap="none">
            <a:spAutoFit/>
          </a:bodyPr>
          <a:lstStyle/>
          <a:p>
            <a:r>
              <a:rPr lang="en-SG" dirty="0"/>
              <a:t>SMU SIS Year 3 Student</a:t>
            </a:r>
            <a:endParaRPr lang="en-US" dirty="0"/>
          </a:p>
        </p:txBody>
      </p:sp>
      <p:pic>
        <p:nvPicPr>
          <p:cNvPr id="36" name="Picture 35">
            <a:extLst>
              <a:ext uri="{FF2B5EF4-FFF2-40B4-BE49-F238E27FC236}">
                <a16:creationId xmlns:a16="http://schemas.microsoft.com/office/drawing/2014/main" id="{3103032B-D2F8-924F-8CAF-906AB2CB9500}"/>
              </a:ext>
            </a:extLst>
          </p:cNvPr>
          <p:cNvPicPr>
            <a:picLocks noChangeAspect="1"/>
          </p:cNvPicPr>
          <p:nvPr/>
        </p:nvPicPr>
        <p:blipFill>
          <a:blip r:embed="rId5"/>
          <a:stretch>
            <a:fillRect/>
          </a:stretch>
        </p:blipFill>
        <p:spPr>
          <a:xfrm>
            <a:off x="8445090" y="1273086"/>
            <a:ext cx="864309" cy="864309"/>
          </a:xfrm>
          <a:prstGeom prst="rect">
            <a:avLst/>
          </a:prstGeom>
        </p:spPr>
      </p:pic>
      <p:pic>
        <p:nvPicPr>
          <p:cNvPr id="44" name="Picture 43">
            <a:extLst>
              <a:ext uri="{FF2B5EF4-FFF2-40B4-BE49-F238E27FC236}">
                <a16:creationId xmlns:a16="http://schemas.microsoft.com/office/drawing/2014/main" id="{DE25F884-F817-F14B-86B2-427E7F7230F4}"/>
              </a:ext>
            </a:extLst>
          </p:cNvPr>
          <p:cNvPicPr>
            <a:picLocks noChangeAspect="1"/>
          </p:cNvPicPr>
          <p:nvPr/>
        </p:nvPicPr>
        <p:blipFill>
          <a:blip r:embed="rId6"/>
          <a:stretch>
            <a:fillRect/>
          </a:stretch>
        </p:blipFill>
        <p:spPr>
          <a:xfrm>
            <a:off x="4053579" y="1168555"/>
            <a:ext cx="1082574" cy="1082574"/>
          </a:xfrm>
          <a:prstGeom prst="rect">
            <a:avLst/>
          </a:prstGeom>
        </p:spPr>
      </p:pic>
      <p:sp>
        <p:nvSpPr>
          <p:cNvPr id="46" name="Rectangle 45">
            <a:extLst>
              <a:ext uri="{FF2B5EF4-FFF2-40B4-BE49-F238E27FC236}">
                <a16:creationId xmlns:a16="http://schemas.microsoft.com/office/drawing/2014/main" id="{64A2B897-6325-EC4C-966B-59953DA112F3}"/>
              </a:ext>
            </a:extLst>
          </p:cNvPr>
          <p:cNvSpPr/>
          <p:nvPr/>
        </p:nvSpPr>
        <p:spPr>
          <a:xfrm>
            <a:off x="5142103" y="1733779"/>
            <a:ext cx="3227165" cy="461665"/>
          </a:xfrm>
          <a:prstGeom prst="rect">
            <a:avLst/>
          </a:prstGeom>
        </p:spPr>
        <p:txBody>
          <a:bodyPr wrap="none">
            <a:spAutoFit/>
          </a:bodyPr>
          <a:lstStyle/>
          <a:p>
            <a:pPr algn="ctr">
              <a:spcBef>
                <a:spcPts val="0"/>
              </a:spcBef>
            </a:pPr>
            <a:r>
              <a:rPr lang="en-US" sz="2400" b="1" dirty="0">
                <a:highlight>
                  <a:srgbClr val="F3F3F3"/>
                </a:highlight>
                <a:latin typeface="Century Gothic"/>
                <a:cs typeface="Century Gothic"/>
              </a:rPr>
              <a:t>BUSINESS ANALYTICS</a:t>
            </a:r>
            <a:endParaRPr lang="en" sz="2400" b="1" dirty="0">
              <a:highlight>
                <a:srgbClr val="F3F3F3"/>
              </a:highlight>
              <a:latin typeface="Century Gothic"/>
              <a:cs typeface="Century Gothic"/>
            </a:endParaRPr>
          </a:p>
        </p:txBody>
      </p:sp>
      <p:sp>
        <p:nvSpPr>
          <p:cNvPr id="47" name="Rectangle 46">
            <a:extLst>
              <a:ext uri="{FF2B5EF4-FFF2-40B4-BE49-F238E27FC236}">
                <a16:creationId xmlns:a16="http://schemas.microsoft.com/office/drawing/2014/main" id="{02D06558-1B31-AE4A-BA67-DD2B962367E8}"/>
              </a:ext>
            </a:extLst>
          </p:cNvPr>
          <p:cNvSpPr/>
          <p:nvPr/>
        </p:nvSpPr>
        <p:spPr>
          <a:xfrm>
            <a:off x="9308646" y="1736382"/>
            <a:ext cx="2369559" cy="461665"/>
          </a:xfrm>
          <a:prstGeom prst="rect">
            <a:avLst/>
          </a:prstGeom>
        </p:spPr>
        <p:txBody>
          <a:bodyPr wrap="none">
            <a:spAutoFit/>
          </a:bodyPr>
          <a:lstStyle/>
          <a:p>
            <a:pPr algn="ctr">
              <a:spcBef>
                <a:spcPts val="0"/>
              </a:spcBef>
            </a:pPr>
            <a:r>
              <a:rPr lang="en-US" sz="2400" b="1" dirty="0">
                <a:highlight>
                  <a:srgbClr val="F3F3F3"/>
                </a:highlight>
                <a:latin typeface="Century Gothic"/>
                <a:cs typeface="Century Gothic"/>
              </a:rPr>
              <a:t>DATA ANALYST</a:t>
            </a:r>
            <a:endParaRPr lang="en" sz="2400" b="1" dirty="0">
              <a:highlight>
                <a:srgbClr val="F3F3F3"/>
              </a:highlight>
              <a:latin typeface="Century Gothic"/>
              <a:cs typeface="Century Gothic"/>
            </a:endParaRPr>
          </a:p>
        </p:txBody>
      </p:sp>
      <p:sp>
        <p:nvSpPr>
          <p:cNvPr id="48" name="Rectangle 47">
            <a:extLst>
              <a:ext uri="{FF2B5EF4-FFF2-40B4-BE49-F238E27FC236}">
                <a16:creationId xmlns:a16="http://schemas.microsoft.com/office/drawing/2014/main" id="{3F12744E-EFD8-F547-ACF2-0DAFDB37820E}"/>
              </a:ext>
            </a:extLst>
          </p:cNvPr>
          <p:cNvSpPr/>
          <p:nvPr/>
        </p:nvSpPr>
        <p:spPr>
          <a:xfrm>
            <a:off x="5152403" y="1308762"/>
            <a:ext cx="2515882" cy="369332"/>
          </a:xfrm>
          <a:prstGeom prst="rect">
            <a:avLst/>
          </a:prstGeom>
        </p:spPr>
        <p:txBody>
          <a:bodyPr wrap="none">
            <a:spAutoFit/>
          </a:bodyPr>
          <a:lstStyle/>
          <a:p>
            <a:r>
              <a:rPr lang="en-SG" dirty="0"/>
              <a:t>YOUR ACADEMIC TRACK:</a:t>
            </a:r>
            <a:endParaRPr lang="en-US" dirty="0"/>
          </a:p>
        </p:txBody>
      </p:sp>
      <p:sp>
        <p:nvSpPr>
          <p:cNvPr id="49" name="Rectangle 48">
            <a:extLst>
              <a:ext uri="{FF2B5EF4-FFF2-40B4-BE49-F238E27FC236}">
                <a16:creationId xmlns:a16="http://schemas.microsoft.com/office/drawing/2014/main" id="{140B594F-FA77-7741-BD04-95B80E3CC280}"/>
              </a:ext>
            </a:extLst>
          </p:cNvPr>
          <p:cNvSpPr/>
          <p:nvPr/>
        </p:nvSpPr>
        <p:spPr>
          <a:xfrm>
            <a:off x="9401572" y="1300100"/>
            <a:ext cx="1941237" cy="369332"/>
          </a:xfrm>
          <a:prstGeom prst="rect">
            <a:avLst/>
          </a:prstGeom>
        </p:spPr>
        <p:txBody>
          <a:bodyPr wrap="none">
            <a:spAutoFit/>
          </a:bodyPr>
          <a:lstStyle/>
          <a:p>
            <a:r>
              <a:rPr lang="en-SG" dirty="0"/>
              <a:t>YOUR DREAM JOB:</a:t>
            </a:r>
            <a:endParaRPr lang="en-US" dirty="0"/>
          </a:p>
        </p:txBody>
      </p:sp>
      <p:sp>
        <p:nvSpPr>
          <p:cNvPr id="66" name="Rectangle: Rounded Corners 9">
            <a:extLst>
              <a:ext uri="{FF2B5EF4-FFF2-40B4-BE49-F238E27FC236}">
                <a16:creationId xmlns:a16="http://schemas.microsoft.com/office/drawing/2014/main" id="{508A98AD-5B25-694F-AF4B-CB7D86BB342D}"/>
              </a:ext>
            </a:extLst>
          </p:cNvPr>
          <p:cNvSpPr/>
          <p:nvPr/>
        </p:nvSpPr>
        <p:spPr>
          <a:xfrm>
            <a:off x="575913" y="3611889"/>
            <a:ext cx="2167017" cy="382743"/>
          </a:xfrm>
          <a:prstGeom prst="round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SG" dirty="0">
                <a:solidFill>
                  <a:schemeClr val="tx1"/>
                </a:solidFill>
              </a:rPr>
              <a:t>Data visualization</a:t>
            </a:r>
          </a:p>
        </p:txBody>
      </p:sp>
      <p:sp>
        <p:nvSpPr>
          <p:cNvPr id="67" name="Rectangle: Rounded Corners 19">
            <a:extLst>
              <a:ext uri="{FF2B5EF4-FFF2-40B4-BE49-F238E27FC236}">
                <a16:creationId xmlns:a16="http://schemas.microsoft.com/office/drawing/2014/main" id="{01C18C4B-4742-0E4D-99F6-A1CAB1EBF969}"/>
              </a:ext>
            </a:extLst>
          </p:cNvPr>
          <p:cNvSpPr/>
          <p:nvPr/>
        </p:nvSpPr>
        <p:spPr>
          <a:xfrm>
            <a:off x="575912" y="4147032"/>
            <a:ext cx="2167017" cy="382743"/>
          </a:xfrm>
          <a:prstGeom prst="round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SG" dirty="0">
                <a:solidFill>
                  <a:schemeClr val="tx1"/>
                </a:solidFill>
              </a:rPr>
              <a:t>Clustering analysis</a:t>
            </a:r>
          </a:p>
        </p:txBody>
      </p:sp>
      <p:sp>
        <p:nvSpPr>
          <p:cNvPr id="68" name="Rectangle: Rounded Corners 20">
            <a:extLst>
              <a:ext uri="{FF2B5EF4-FFF2-40B4-BE49-F238E27FC236}">
                <a16:creationId xmlns:a16="http://schemas.microsoft.com/office/drawing/2014/main" id="{466150E2-150A-584A-B147-36C28680719C}"/>
              </a:ext>
            </a:extLst>
          </p:cNvPr>
          <p:cNvSpPr/>
          <p:nvPr/>
        </p:nvSpPr>
        <p:spPr>
          <a:xfrm>
            <a:off x="575911" y="4696123"/>
            <a:ext cx="2167017" cy="382743"/>
          </a:xfrm>
          <a:prstGeom prst="round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SG" dirty="0">
                <a:solidFill>
                  <a:schemeClr val="tx1"/>
                </a:solidFill>
              </a:rPr>
              <a:t>Data </a:t>
            </a:r>
            <a:r>
              <a:rPr lang="en-SG" dirty="0" err="1">
                <a:solidFill>
                  <a:schemeClr val="tx1"/>
                </a:solidFill>
              </a:rPr>
              <a:t>preprocessing</a:t>
            </a:r>
            <a:endParaRPr lang="en-SG" dirty="0">
              <a:solidFill>
                <a:schemeClr val="tx1"/>
              </a:solidFill>
            </a:endParaRPr>
          </a:p>
        </p:txBody>
      </p:sp>
      <p:sp>
        <p:nvSpPr>
          <p:cNvPr id="69" name="Rectangle: Rounded Corners 21">
            <a:extLst>
              <a:ext uri="{FF2B5EF4-FFF2-40B4-BE49-F238E27FC236}">
                <a16:creationId xmlns:a16="http://schemas.microsoft.com/office/drawing/2014/main" id="{65C9E711-EE7B-3E41-AB7B-AFEE0F29E38C}"/>
              </a:ext>
            </a:extLst>
          </p:cNvPr>
          <p:cNvSpPr/>
          <p:nvPr/>
        </p:nvSpPr>
        <p:spPr>
          <a:xfrm>
            <a:off x="594384" y="5267870"/>
            <a:ext cx="2167017" cy="382743"/>
          </a:xfrm>
          <a:prstGeom prst="round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SG" dirty="0">
                <a:solidFill>
                  <a:schemeClr val="tx1"/>
                </a:solidFill>
              </a:rPr>
              <a:t>Topic modelling</a:t>
            </a:r>
          </a:p>
        </p:txBody>
      </p:sp>
      <p:sp>
        <p:nvSpPr>
          <p:cNvPr id="70" name="Rectangle: Rounded Corners 22">
            <a:extLst>
              <a:ext uri="{FF2B5EF4-FFF2-40B4-BE49-F238E27FC236}">
                <a16:creationId xmlns:a16="http://schemas.microsoft.com/office/drawing/2014/main" id="{3C53B3A5-FD98-4941-AF59-091D2BAE7AF2}"/>
              </a:ext>
            </a:extLst>
          </p:cNvPr>
          <p:cNvSpPr/>
          <p:nvPr/>
        </p:nvSpPr>
        <p:spPr>
          <a:xfrm>
            <a:off x="2995780" y="3611889"/>
            <a:ext cx="2115603" cy="382743"/>
          </a:xfrm>
          <a:prstGeom prst="round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SG" dirty="0">
                <a:solidFill>
                  <a:schemeClr val="tx1"/>
                </a:solidFill>
              </a:rPr>
              <a:t>Sentiment analysis</a:t>
            </a:r>
          </a:p>
        </p:txBody>
      </p:sp>
      <p:sp>
        <p:nvSpPr>
          <p:cNvPr id="71" name="Rectangle: Rounded Corners 23">
            <a:extLst>
              <a:ext uri="{FF2B5EF4-FFF2-40B4-BE49-F238E27FC236}">
                <a16:creationId xmlns:a16="http://schemas.microsoft.com/office/drawing/2014/main" id="{CE209B5D-33EE-1D48-A28A-6C5EB1E81153}"/>
              </a:ext>
            </a:extLst>
          </p:cNvPr>
          <p:cNvSpPr/>
          <p:nvPr/>
        </p:nvSpPr>
        <p:spPr>
          <a:xfrm>
            <a:off x="2995779" y="4147032"/>
            <a:ext cx="2115603" cy="38274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SG" dirty="0" err="1">
                <a:solidFill>
                  <a:schemeClr val="tx1"/>
                </a:solidFill>
              </a:rPr>
              <a:t>Downsampling</a:t>
            </a:r>
            <a:endParaRPr lang="en-SG" dirty="0">
              <a:solidFill>
                <a:schemeClr val="tx1"/>
              </a:solidFill>
            </a:endParaRPr>
          </a:p>
        </p:txBody>
      </p:sp>
      <p:sp>
        <p:nvSpPr>
          <p:cNvPr id="72" name="Rectangle: Rounded Corners 24">
            <a:extLst>
              <a:ext uri="{FF2B5EF4-FFF2-40B4-BE49-F238E27FC236}">
                <a16:creationId xmlns:a16="http://schemas.microsoft.com/office/drawing/2014/main" id="{C14571BA-02AF-2543-B884-7A9CFA63D6B2}"/>
              </a:ext>
            </a:extLst>
          </p:cNvPr>
          <p:cNvSpPr/>
          <p:nvPr/>
        </p:nvSpPr>
        <p:spPr>
          <a:xfrm>
            <a:off x="2995778" y="4696123"/>
            <a:ext cx="2115603" cy="38274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SG" dirty="0">
                <a:solidFill>
                  <a:schemeClr val="tx1"/>
                </a:solidFill>
              </a:rPr>
              <a:t>Decision tree</a:t>
            </a:r>
          </a:p>
        </p:txBody>
      </p:sp>
      <p:sp>
        <p:nvSpPr>
          <p:cNvPr id="73" name="Rectangle: Rounded Corners 25">
            <a:extLst>
              <a:ext uri="{FF2B5EF4-FFF2-40B4-BE49-F238E27FC236}">
                <a16:creationId xmlns:a16="http://schemas.microsoft.com/office/drawing/2014/main" id="{86700396-5ED8-524E-8096-074FB851AED6}"/>
              </a:ext>
            </a:extLst>
          </p:cNvPr>
          <p:cNvSpPr/>
          <p:nvPr/>
        </p:nvSpPr>
        <p:spPr>
          <a:xfrm>
            <a:off x="3014251" y="5267870"/>
            <a:ext cx="2115603" cy="382743"/>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SG" dirty="0">
                <a:solidFill>
                  <a:schemeClr val="tx1"/>
                </a:solidFill>
              </a:rPr>
              <a:t>Ensemble methods</a:t>
            </a:r>
          </a:p>
        </p:txBody>
      </p:sp>
      <p:sp>
        <p:nvSpPr>
          <p:cNvPr id="74" name="Callout: Bent Line 10">
            <a:extLst>
              <a:ext uri="{FF2B5EF4-FFF2-40B4-BE49-F238E27FC236}">
                <a16:creationId xmlns:a16="http://schemas.microsoft.com/office/drawing/2014/main" id="{A2BC5B15-E221-AF49-B099-0ACB4EC3BB47}"/>
              </a:ext>
            </a:extLst>
          </p:cNvPr>
          <p:cNvSpPr/>
          <p:nvPr/>
        </p:nvSpPr>
        <p:spPr>
          <a:xfrm>
            <a:off x="5239336" y="2904126"/>
            <a:ext cx="1986466" cy="2868554"/>
          </a:xfrm>
          <a:prstGeom prst="borderCallout2">
            <a:avLst>
              <a:gd name="adj1" fmla="val 18750"/>
              <a:gd name="adj2" fmla="val 2361"/>
              <a:gd name="adj3" fmla="val 18750"/>
              <a:gd name="adj4" fmla="val -16667"/>
              <a:gd name="adj5" fmla="val 83844"/>
              <a:gd name="adj6" fmla="val -37368"/>
            </a:avLst>
          </a:prstGeom>
          <a:solidFill>
            <a:schemeClr val="accent1">
              <a:lumMod val="20000"/>
              <a:lumOff val="80000"/>
            </a:schemeClr>
          </a:solidFill>
          <a:ln w="3175">
            <a:solidFill>
              <a:schemeClr val="accent1">
                <a:lumMod val="60000"/>
                <a:lumOff val="40000"/>
              </a:schemeClr>
            </a:solid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SG" dirty="0"/>
              <a:t>[Mouseover] This skill can be obtained from:</a:t>
            </a:r>
          </a:p>
          <a:p>
            <a:pPr algn="ctr"/>
            <a:endParaRPr lang="en-SG" dirty="0"/>
          </a:p>
          <a:p>
            <a:pPr algn="ctr"/>
            <a:r>
              <a:rPr lang="en-SG" dirty="0"/>
              <a:t>IS424: Data Mining</a:t>
            </a:r>
          </a:p>
          <a:p>
            <a:pPr algn="ctr"/>
            <a:endParaRPr lang="en-SG" dirty="0"/>
          </a:p>
          <a:p>
            <a:pPr algn="ctr"/>
            <a:r>
              <a:rPr lang="en-SG" dirty="0"/>
              <a:t>Acquiring this skill will raise your potential salary by $200</a:t>
            </a:r>
          </a:p>
        </p:txBody>
      </p:sp>
      <p:sp>
        <p:nvSpPr>
          <p:cNvPr id="75" name="Rectangle: Rounded Corners 31">
            <a:extLst>
              <a:ext uri="{FF2B5EF4-FFF2-40B4-BE49-F238E27FC236}">
                <a16:creationId xmlns:a16="http://schemas.microsoft.com/office/drawing/2014/main" id="{3A072EB0-CD0C-FB40-9459-83B4BB6C46AB}"/>
              </a:ext>
            </a:extLst>
          </p:cNvPr>
          <p:cNvSpPr/>
          <p:nvPr/>
        </p:nvSpPr>
        <p:spPr>
          <a:xfrm>
            <a:off x="7733836" y="3717909"/>
            <a:ext cx="2364509" cy="382743"/>
          </a:xfrm>
          <a:prstGeom prst="round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SG" dirty="0">
                <a:solidFill>
                  <a:schemeClr val="tx1"/>
                </a:solidFill>
              </a:rPr>
              <a:t>Business analyst</a:t>
            </a:r>
          </a:p>
        </p:txBody>
      </p:sp>
      <p:sp>
        <p:nvSpPr>
          <p:cNvPr id="76" name="Rectangle: Rounded Corners 32">
            <a:extLst>
              <a:ext uri="{FF2B5EF4-FFF2-40B4-BE49-F238E27FC236}">
                <a16:creationId xmlns:a16="http://schemas.microsoft.com/office/drawing/2014/main" id="{31D88A1F-FBFF-8B4E-83FD-4E4B1209BDFC}"/>
              </a:ext>
            </a:extLst>
          </p:cNvPr>
          <p:cNvSpPr/>
          <p:nvPr/>
        </p:nvSpPr>
        <p:spPr>
          <a:xfrm>
            <a:off x="7733836" y="4273270"/>
            <a:ext cx="2364509" cy="671487"/>
          </a:xfrm>
          <a:prstGeom prst="round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SG" dirty="0">
                <a:solidFill>
                  <a:schemeClr val="tx1"/>
                </a:solidFill>
              </a:rPr>
              <a:t>Process improvement analyst</a:t>
            </a:r>
          </a:p>
        </p:txBody>
      </p:sp>
      <p:sp>
        <p:nvSpPr>
          <p:cNvPr id="77" name="Rectangle: Rounded Corners 33">
            <a:extLst>
              <a:ext uri="{FF2B5EF4-FFF2-40B4-BE49-F238E27FC236}">
                <a16:creationId xmlns:a16="http://schemas.microsoft.com/office/drawing/2014/main" id="{A95959C3-56BF-ED44-BB76-D79BBDC0DD51}"/>
              </a:ext>
            </a:extLst>
          </p:cNvPr>
          <p:cNvSpPr/>
          <p:nvPr/>
        </p:nvSpPr>
        <p:spPr>
          <a:xfrm>
            <a:off x="7733836" y="5149069"/>
            <a:ext cx="2364509" cy="382743"/>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SG" dirty="0">
                <a:solidFill>
                  <a:schemeClr val="tx1"/>
                </a:solidFill>
              </a:rPr>
              <a:t>Security analyst</a:t>
            </a:r>
          </a:p>
        </p:txBody>
      </p:sp>
      <p:sp>
        <p:nvSpPr>
          <p:cNvPr id="80" name="Rectangle 79">
            <a:extLst>
              <a:ext uri="{FF2B5EF4-FFF2-40B4-BE49-F238E27FC236}">
                <a16:creationId xmlns:a16="http://schemas.microsoft.com/office/drawing/2014/main" id="{D919F6D4-B2A6-6541-9A33-E8833401E7FA}"/>
              </a:ext>
            </a:extLst>
          </p:cNvPr>
          <p:cNvSpPr/>
          <p:nvPr/>
        </p:nvSpPr>
        <p:spPr>
          <a:xfrm>
            <a:off x="1108096" y="2712613"/>
            <a:ext cx="3345788" cy="584775"/>
          </a:xfrm>
          <a:prstGeom prst="rect">
            <a:avLst/>
          </a:prstGeom>
        </p:spPr>
        <p:txBody>
          <a:bodyPr wrap="none">
            <a:spAutoFit/>
          </a:bodyPr>
          <a:lstStyle/>
          <a:p>
            <a:pPr algn="ctr">
              <a:spcBef>
                <a:spcPts val="0"/>
              </a:spcBef>
            </a:pPr>
            <a:r>
              <a:rPr lang="en-US" sz="3200" b="1" dirty="0">
                <a:solidFill>
                  <a:srgbClr val="C30A2A"/>
                </a:solidFill>
                <a:highlight>
                  <a:srgbClr val="F3F3F3"/>
                </a:highlight>
                <a:latin typeface="Century Gothic"/>
                <a:cs typeface="Century Gothic"/>
              </a:rPr>
              <a:t>SKILLS </a:t>
            </a:r>
            <a:r>
              <a:rPr lang="en-US" sz="3200" b="1" dirty="0">
                <a:highlight>
                  <a:srgbClr val="F3F3F3"/>
                </a:highlight>
                <a:latin typeface="Century Gothic"/>
                <a:cs typeface="Century Gothic"/>
              </a:rPr>
              <a:t>ANALYSIS</a:t>
            </a:r>
            <a:endParaRPr lang="en" sz="3200" b="1" dirty="0">
              <a:highlight>
                <a:srgbClr val="F3F3F3"/>
              </a:highlight>
              <a:latin typeface="Century Gothic"/>
              <a:cs typeface="Century Gothic"/>
            </a:endParaRPr>
          </a:p>
        </p:txBody>
      </p:sp>
      <p:sp>
        <p:nvSpPr>
          <p:cNvPr id="81" name="Rectangle 80">
            <a:extLst>
              <a:ext uri="{FF2B5EF4-FFF2-40B4-BE49-F238E27FC236}">
                <a16:creationId xmlns:a16="http://schemas.microsoft.com/office/drawing/2014/main" id="{CBA56D11-4D56-DC41-AA69-15C8F230221D}"/>
              </a:ext>
            </a:extLst>
          </p:cNvPr>
          <p:cNvSpPr/>
          <p:nvPr/>
        </p:nvSpPr>
        <p:spPr>
          <a:xfrm>
            <a:off x="7509465" y="2776269"/>
            <a:ext cx="2967479" cy="584775"/>
          </a:xfrm>
          <a:prstGeom prst="rect">
            <a:avLst/>
          </a:prstGeom>
        </p:spPr>
        <p:txBody>
          <a:bodyPr wrap="none">
            <a:spAutoFit/>
          </a:bodyPr>
          <a:lstStyle/>
          <a:p>
            <a:pPr algn="ctr">
              <a:spcBef>
                <a:spcPts val="0"/>
              </a:spcBef>
            </a:pPr>
            <a:r>
              <a:rPr lang="en-US" sz="3200" b="1" dirty="0">
                <a:solidFill>
                  <a:srgbClr val="C30A2A"/>
                </a:solidFill>
                <a:highlight>
                  <a:srgbClr val="F3F3F3"/>
                </a:highlight>
                <a:latin typeface="Century Gothic"/>
                <a:cs typeface="Century Gothic"/>
              </a:rPr>
              <a:t>JOB </a:t>
            </a:r>
            <a:r>
              <a:rPr lang="en-US" sz="3200" b="1" dirty="0">
                <a:highlight>
                  <a:srgbClr val="F3F3F3"/>
                </a:highlight>
                <a:latin typeface="Century Gothic"/>
                <a:cs typeface="Century Gothic"/>
              </a:rPr>
              <a:t>ANALYSIS</a:t>
            </a:r>
            <a:endParaRPr lang="en" sz="3200" b="1" dirty="0">
              <a:highlight>
                <a:srgbClr val="F3F3F3"/>
              </a:highlight>
              <a:latin typeface="Century Gothic"/>
              <a:cs typeface="Century Gothic"/>
            </a:endParaRPr>
          </a:p>
        </p:txBody>
      </p:sp>
      <p:sp>
        <p:nvSpPr>
          <p:cNvPr id="83" name="Callout: Bent Line 37">
            <a:extLst>
              <a:ext uri="{FF2B5EF4-FFF2-40B4-BE49-F238E27FC236}">
                <a16:creationId xmlns:a16="http://schemas.microsoft.com/office/drawing/2014/main" id="{BC023538-6585-3546-B2BD-31307D6029C0}"/>
              </a:ext>
            </a:extLst>
          </p:cNvPr>
          <p:cNvSpPr/>
          <p:nvPr/>
        </p:nvSpPr>
        <p:spPr>
          <a:xfrm>
            <a:off x="10140424" y="1957455"/>
            <a:ext cx="1986466" cy="2313191"/>
          </a:xfrm>
          <a:prstGeom prst="borderCallout2">
            <a:avLst>
              <a:gd name="adj1" fmla="val 18750"/>
              <a:gd name="adj2" fmla="val 2361"/>
              <a:gd name="adj3" fmla="val 18750"/>
              <a:gd name="adj4" fmla="val -16667"/>
              <a:gd name="adj5" fmla="val 83844"/>
              <a:gd name="adj6" fmla="val -37368"/>
            </a:avLst>
          </a:prstGeom>
          <a:solidFill>
            <a:schemeClr val="accent1">
              <a:lumMod val="20000"/>
              <a:lumOff val="80000"/>
            </a:schemeClr>
          </a:solidFill>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[Mouseover] 40% of users with a skill set similar to yours have this job!</a:t>
            </a:r>
          </a:p>
          <a:p>
            <a:pPr algn="ctr"/>
            <a:endParaRPr lang="en-SG" dirty="0">
              <a:solidFill>
                <a:schemeClr val="tx1"/>
              </a:solidFill>
            </a:endParaRPr>
          </a:p>
          <a:p>
            <a:pPr algn="ctr"/>
            <a:r>
              <a:rPr lang="en-SG" dirty="0">
                <a:solidFill>
                  <a:schemeClr val="tx1"/>
                </a:solidFill>
              </a:rPr>
              <a:t>The average salary for this job is $3800</a:t>
            </a:r>
          </a:p>
        </p:txBody>
      </p:sp>
      <p:sp>
        <p:nvSpPr>
          <p:cNvPr id="84" name="Callout: Bent Line 38">
            <a:extLst>
              <a:ext uri="{FF2B5EF4-FFF2-40B4-BE49-F238E27FC236}">
                <a16:creationId xmlns:a16="http://schemas.microsoft.com/office/drawing/2014/main" id="{0B8768F8-84C3-7348-9133-3B967A226EB8}"/>
              </a:ext>
            </a:extLst>
          </p:cNvPr>
          <p:cNvSpPr/>
          <p:nvPr/>
        </p:nvSpPr>
        <p:spPr>
          <a:xfrm>
            <a:off x="10098345" y="3312186"/>
            <a:ext cx="1986466" cy="2313191"/>
          </a:xfrm>
          <a:prstGeom prst="borderCallout2">
            <a:avLst>
              <a:gd name="adj1" fmla="val 18750"/>
              <a:gd name="adj2" fmla="val 2361"/>
              <a:gd name="adj3" fmla="val 18750"/>
              <a:gd name="adj4" fmla="val -16667"/>
              <a:gd name="adj5" fmla="val 83844"/>
              <a:gd name="adj6" fmla="val -37368"/>
            </a:avLst>
          </a:prstGeom>
          <a:solidFill>
            <a:schemeClr val="accent1">
              <a:lumMod val="20000"/>
              <a:lumOff val="80000"/>
            </a:schemeClr>
          </a:solidFill>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[Mouseover] You have 23 out of 31 required skills for this job.</a:t>
            </a:r>
          </a:p>
          <a:p>
            <a:pPr algn="ctr"/>
            <a:endParaRPr lang="en-SG" dirty="0">
              <a:solidFill>
                <a:schemeClr val="tx1"/>
              </a:solidFill>
            </a:endParaRPr>
          </a:p>
          <a:p>
            <a:pPr algn="ctr"/>
            <a:r>
              <a:rPr lang="en-SG" dirty="0">
                <a:solidFill>
                  <a:schemeClr val="tx1"/>
                </a:solidFill>
              </a:rPr>
              <a:t>The average salary for this job is $3800</a:t>
            </a:r>
          </a:p>
        </p:txBody>
      </p:sp>
    </p:spTree>
    <p:extLst>
      <p:ext uri="{BB962C8B-B14F-4D97-AF65-F5344CB8AC3E}">
        <p14:creationId xmlns:p14="http://schemas.microsoft.com/office/powerpoint/2010/main" val="17866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3" grpId="0" animBg="1"/>
      <p:bldP spid="8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6113084"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WAGE ANALYTICS</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44425" cy="307777"/>
          </a:xfrm>
          <a:prstGeom prst="rect">
            <a:avLst/>
          </a:prstGeom>
        </p:spPr>
        <p:txBody>
          <a:bodyPr wrap="none">
            <a:spAutoFit/>
          </a:bodyPr>
          <a:lstStyle/>
          <a:p>
            <a:r>
              <a:rPr lang="en-SG" sz="1400" b="1" dirty="0"/>
              <a:t>Problem &amp; Solution</a:t>
            </a:r>
            <a:endParaRPr lang="en-US" sz="1400" b="1" dirty="0"/>
          </a:p>
        </p:txBody>
      </p:sp>
      <p:pic>
        <p:nvPicPr>
          <p:cNvPr id="3074" name="Picture 2" descr="Related image">
            <a:extLst>
              <a:ext uri="{FF2B5EF4-FFF2-40B4-BE49-F238E27FC236}">
                <a16:creationId xmlns:a16="http://schemas.microsoft.com/office/drawing/2014/main" id="{C4FF449D-3214-4927-9DE4-C658AB54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40" y="1463874"/>
            <a:ext cx="5486400" cy="39147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extLst>
              <a:ext uri="{FF2B5EF4-FFF2-40B4-BE49-F238E27FC236}">
                <a16:creationId xmlns:a16="http://schemas.microsoft.com/office/drawing/2014/main" id="{8A6D5FEE-6F51-44CB-B23F-DBD29810F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954" y="1073223"/>
            <a:ext cx="34671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96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3"/>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6" y="-153625"/>
            <a:ext cx="7762437"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PROJECT TIME-SAVINGS</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44425" cy="307777"/>
          </a:xfrm>
          <a:prstGeom prst="rect">
            <a:avLst/>
          </a:prstGeom>
        </p:spPr>
        <p:txBody>
          <a:bodyPr wrap="none">
            <a:spAutoFit/>
          </a:bodyPr>
          <a:lstStyle/>
          <a:p>
            <a:r>
              <a:rPr lang="en-SG" sz="1400" b="1" dirty="0"/>
              <a:t>Problem &amp; Solution</a:t>
            </a:r>
            <a:endParaRPr lang="en-US" sz="1400" b="1" dirty="0"/>
          </a:p>
        </p:txBody>
      </p:sp>
      <p:graphicFrame>
        <p:nvGraphicFramePr>
          <p:cNvPr id="11" name="Table 10">
            <a:extLst>
              <a:ext uri="{FF2B5EF4-FFF2-40B4-BE49-F238E27FC236}">
                <a16:creationId xmlns:a16="http://schemas.microsoft.com/office/drawing/2014/main" id="{E2E47B39-6639-084B-A1DD-EFDE84CCD60D}"/>
              </a:ext>
            </a:extLst>
          </p:cNvPr>
          <p:cNvGraphicFramePr>
            <a:graphicFrameLocks noGrp="1"/>
          </p:cNvGraphicFramePr>
          <p:nvPr>
            <p:extLst/>
          </p:nvPr>
        </p:nvGraphicFramePr>
        <p:xfrm>
          <a:off x="1139742" y="1214052"/>
          <a:ext cx="10183731" cy="5078046"/>
        </p:xfrm>
        <a:graphic>
          <a:graphicData uri="http://schemas.openxmlformats.org/drawingml/2006/table">
            <a:tbl>
              <a:tblPr firstRow="1" bandRow="1">
                <a:tableStyleId>{7E9639D4-E3E2-4D34-9284-5A2195B3D0D7}</a:tableStyleId>
              </a:tblPr>
              <a:tblGrid>
                <a:gridCol w="3014060">
                  <a:extLst>
                    <a:ext uri="{9D8B030D-6E8A-4147-A177-3AD203B41FA5}">
                      <a16:colId xmlns:a16="http://schemas.microsoft.com/office/drawing/2014/main" val="321769542"/>
                    </a:ext>
                  </a:extLst>
                </a:gridCol>
                <a:gridCol w="1887769">
                  <a:extLst>
                    <a:ext uri="{9D8B030D-6E8A-4147-A177-3AD203B41FA5}">
                      <a16:colId xmlns:a16="http://schemas.microsoft.com/office/drawing/2014/main" val="834354547"/>
                    </a:ext>
                  </a:extLst>
                </a:gridCol>
                <a:gridCol w="3363686">
                  <a:extLst>
                    <a:ext uri="{9D8B030D-6E8A-4147-A177-3AD203B41FA5}">
                      <a16:colId xmlns:a16="http://schemas.microsoft.com/office/drawing/2014/main" val="697480980"/>
                    </a:ext>
                  </a:extLst>
                </a:gridCol>
                <a:gridCol w="1918216">
                  <a:extLst>
                    <a:ext uri="{9D8B030D-6E8A-4147-A177-3AD203B41FA5}">
                      <a16:colId xmlns:a16="http://schemas.microsoft.com/office/drawing/2014/main" val="1759025134"/>
                    </a:ext>
                  </a:extLst>
                </a:gridCol>
              </a:tblGrid>
              <a:tr h="370257">
                <a:tc>
                  <a:txBody>
                    <a:bodyPr/>
                    <a:lstStyle/>
                    <a:p>
                      <a:r>
                        <a:rPr lang="en-SG" sz="2100" dirty="0"/>
                        <a:t>Manual Process </a:t>
                      </a:r>
                      <a:endParaRPr lang="en-SG" sz="2100" dirty="0">
                        <a:solidFill>
                          <a:schemeClr val="tx1"/>
                        </a:solidFill>
                      </a:endParaRPr>
                    </a:p>
                  </a:txBody>
                  <a:tcPr marL="107298" marR="107298" marT="53649" marB="53649">
                    <a:solidFill>
                      <a:schemeClr val="tx1">
                        <a:lumMod val="75000"/>
                        <a:lumOff val="25000"/>
                      </a:schemeClr>
                    </a:solidFill>
                  </a:tcPr>
                </a:tc>
                <a:tc>
                  <a:txBody>
                    <a:bodyPr/>
                    <a:lstStyle/>
                    <a:p>
                      <a:r>
                        <a:rPr lang="en-SG" sz="2100" dirty="0"/>
                        <a:t>Time (min)</a:t>
                      </a:r>
                      <a:endParaRPr lang="en-SG" sz="2100" dirty="0">
                        <a:solidFill>
                          <a:schemeClr val="tx1"/>
                        </a:solidFill>
                      </a:endParaRPr>
                    </a:p>
                  </a:txBody>
                  <a:tcPr marL="107298" marR="107298" marT="53649" marB="53649">
                    <a:solidFill>
                      <a:schemeClr val="tx1">
                        <a:lumMod val="75000"/>
                        <a:lumOff val="25000"/>
                      </a:schemeClr>
                    </a:solidFill>
                  </a:tcPr>
                </a:tc>
                <a:tc>
                  <a:txBody>
                    <a:bodyPr/>
                    <a:lstStyle/>
                    <a:p>
                      <a:r>
                        <a:rPr lang="en-SG" sz="2100" dirty="0"/>
                        <a:t>Track2Career</a:t>
                      </a:r>
                      <a:endParaRPr lang="en-SG" sz="2100" dirty="0">
                        <a:solidFill>
                          <a:schemeClr val="tx1"/>
                        </a:solidFill>
                      </a:endParaRPr>
                    </a:p>
                  </a:txBody>
                  <a:tcPr marL="107298" marR="107298" marT="53649" marB="53649">
                    <a:solidFill>
                      <a:schemeClr val="tx1">
                        <a:lumMod val="75000"/>
                        <a:lumOff val="25000"/>
                      </a:schemeClr>
                    </a:solidFill>
                  </a:tcPr>
                </a:tc>
                <a:tc>
                  <a:txBody>
                    <a:bodyPr/>
                    <a:lstStyle/>
                    <a:p>
                      <a:r>
                        <a:rPr lang="en-SG" sz="2100" dirty="0"/>
                        <a:t>Time (min)</a:t>
                      </a:r>
                      <a:endParaRPr lang="en-SG" sz="2100" dirty="0">
                        <a:solidFill>
                          <a:schemeClr val="tx1"/>
                        </a:solidFill>
                      </a:endParaRPr>
                    </a:p>
                  </a:txBody>
                  <a:tcPr marL="107298" marR="107298" marT="53649" marB="53649">
                    <a:solidFill>
                      <a:schemeClr val="tx1">
                        <a:lumMod val="75000"/>
                        <a:lumOff val="25000"/>
                      </a:schemeClr>
                    </a:solidFill>
                  </a:tcPr>
                </a:tc>
                <a:extLst>
                  <a:ext uri="{0D108BD9-81ED-4DB2-BD59-A6C34878D82A}">
                    <a16:rowId xmlns:a16="http://schemas.microsoft.com/office/drawing/2014/main" val="4138465337"/>
                  </a:ext>
                </a:extLst>
              </a:tr>
              <a:tr h="644610">
                <a:tc>
                  <a:txBody>
                    <a:bodyPr/>
                    <a:lstStyle/>
                    <a:p>
                      <a:r>
                        <a:rPr lang="en-SG" sz="1600" dirty="0"/>
                        <a:t>Manual evaluation of individual’s skillsets and proficiencies</a:t>
                      </a:r>
                    </a:p>
                  </a:txBody>
                  <a:tcPr marL="107298" marR="107298" marT="53649" marB="53649"/>
                </a:tc>
                <a:tc>
                  <a:txBody>
                    <a:bodyPr/>
                    <a:lstStyle/>
                    <a:p>
                      <a:r>
                        <a:rPr lang="en-SG" sz="1600" dirty="0"/>
                        <a:t>20</a:t>
                      </a:r>
                    </a:p>
                  </a:txBody>
                  <a:tcPr marL="107298" marR="107298" marT="53649" marB="53649"/>
                </a:tc>
                <a:tc>
                  <a:txBody>
                    <a:bodyPr/>
                    <a:lstStyle/>
                    <a:p>
                      <a:r>
                        <a:rPr lang="en-SG" sz="1600" dirty="0"/>
                        <a:t>User sets up profile and enters courses taken</a:t>
                      </a:r>
                    </a:p>
                  </a:txBody>
                  <a:tcPr marL="107298" marR="107298" marT="53649" marB="53649"/>
                </a:tc>
                <a:tc>
                  <a:txBody>
                    <a:bodyPr/>
                    <a:lstStyle/>
                    <a:p>
                      <a:r>
                        <a:rPr lang="en-SG" sz="1600" dirty="0"/>
                        <a:t>2</a:t>
                      </a:r>
                    </a:p>
                  </a:txBody>
                  <a:tcPr marL="107298" marR="107298" marT="53649" marB="53649"/>
                </a:tc>
                <a:extLst>
                  <a:ext uri="{0D108BD9-81ED-4DB2-BD59-A6C34878D82A}">
                    <a16:rowId xmlns:a16="http://schemas.microsoft.com/office/drawing/2014/main" val="2904179150"/>
                  </a:ext>
                </a:extLst>
              </a:tr>
              <a:tr h="668511">
                <a:tc>
                  <a:txBody>
                    <a:bodyPr/>
                    <a:lstStyle/>
                    <a:p>
                      <a:r>
                        <a:rPr lang="en-SG" sz="1600" dirty="0"/>
                        <a:t>Charting courses and skills developed by all 6 tracks</a:t>
                      </a:r>
                    </a:p>
                  </a:txBody>
                  <a:tcPr marL="107298" marR="107298" marT="53649" marB="53649"/>
                </a:tc>
                <a:tc>
                  <a:txBody>
                    <a:bodyPr/>
                    <a:lstStyle/>
                    <a:p>
                      <a:r>
                        <a:rPr lang="en-SG" sz="1600" dirty="0"/>
                        <a:t>5 x 6 = 30</a:t>
                      </a:r>
                    </a:p>
                  </a:txBody>
                  <a:tcPr marL="107298" marR="107298" marT="53649" marB="53649"/>
                </a:tc>
                <a:tc>
                  <a:txBody>
                    <a:bodyPr/>
                    <a:lstStyle/>
                    <a:p>
                      <a:r>
                        <a:rPr lang="en-SG" sz="1600" dirty="0"/>
                        <a:t>Skillset is automatically generated from user profile and courses taken</a:t>
                      </a:r>
                    </a:p>
                  </a:txBody>
                  <a:tcPr marL="107298" marR="107298" marT="53649" marB="53649"/>
                </a:tc>
                <a:tc>
                  <a:txBody>
                    <a:bodyPr/>
                    <a:lstStyle/>
                    <a:p>
                      <a:r>
                        <a:rPr lang="en-SG" sz="1600" dirty="0"/>
                        <a:t>0.04 (2.5s)</a:t>
                      </a:r>
                    </a:p>
                  </a:txBody>
                  <a:tcPr marL="107298" marR="107298" marT="53649" marB="53649"/>
                </a:tc>
                <a:extLst>
                  <a:ext uri="{0D108BD9-81ED-4DB2-BD59-A6C34878D82A}">
                    <a16:rowId xmlns:a16="http://schemas.microsoft.com/office/drawing/2014/main" val="2148479798"/>
                  </a:ext>
                </a:extLst>
              </a:tr>
              <a:tr h="536492">
                <a:tc>
                  <a:txBody>
                    <a:bodyPr/>
                    <a:lstStyle/>
                    <a:p>
                      <a:r>
                        <a:rPr lang="en-SG" sz="1600" dirty="0"/>
                        <a:t>Identifying skillset needed for desired job</a:t>
                      </a:r>
                    </a:p>
                  </a:txBody>
                  <a:tcPr marL="107298" marR="107298" marT="53649" marB="53649"/>
                </a:tc>
                <a:tc>
                  <a:txBody>
                    <a:bodyPr/>
                    <a:lstStyle/>
                    <a:p>
                      <a:r>
                        <a:rPr lang="en-SG" sz="1600" dirty="0"/>
                        <a:t>10</a:t>
                      </a:r>
                    </a:p>
                  </a:txBody>
                  <a:tcPr marL="107298" marR="107298" marT="53649" marB="53649"/>
                </a:tc>
                <a:tc>
                  <a:txBody>
                    <a:bodyPr/>
                    <a:lstStyle/>
                    <a:p>
                      <a:r>
                        <a:rPr lang="en-SG" sz="1600" dirty="0"/>
                        <a:t>User selects track from list; </a:t>
                      </a:r>
                    </a:p>
                    <a:p>
                      <a:r>
                        <a:rPr lang="en-SG" sz="1600" dirty="0"/>
                        <a:t>Track courses are retrieved with potential skillsets of each course</a:t>
                      </a:r>
                    </a:p>
                  </a:txBody>
                  <a:tcPr marL="107298" marR="107298" marT="53649" marB="53649"/>
                </a:tc>
                <a:tc>
                  <a:txBody>
                    <a:bodyPr/>
                    <a:lstStyle/>
                    <a:p>
                      <a:r>
                        <a:rPr lang="en-SG" sz="1600" dirty="0"/>
                        <a:t>0.08 (5s)</a:t>
                      </a:r>
                    </a:p>
                  </a:txBody>
                  <a:tcPr marL="107298" marR="107298" marT="53649" marB="53649"/>
                </a:tc>
                <a:extLst>
                  <a:ext uri="{0D108BD9-81ED-4DB2-BD59-A6C34878D82A}">
                    <a16:rowId xmlns:a16="http://schemas.microsoft.com/office/drawing/2014/main" val="3064515024"/>
                  </a:ext>
                </a:extLst>
              </a:tr>
              <a:tr h="536492">
                <a:tc>
                  <a:txBody>
                    <a:bodyPr/>
                    <a:lstStyle/>
                    <a:p>
                      <a:r>
                        <a:rPr lang="en-SG" sz="1600" dirty="0"/>
                        <a:t>Analysing skill gap between self and desired job</a:t>
                      </a:r>
                    </a:p>
                  </a:txBody>
                  <a:tcPr marL="107298" marR="107298" marT="53649" marB="53649"/>
                </a:tc>
                <a:tc>
                  <a:txBody>
                    <a:bodyPr/>
                    <a:lstStyle/>
                    <a:p>
                      <a:r>
                        <a:rPr lang="en-SG" sz="1600" dirty="0"/>
                        <a:t>10</a:t>
                      </a:r>
                    </a:p>
                  </a:txBody>
                  <a:tcPr marL="107298" marR="107298" marT="53649" marB="53649"/>
                </a:tc>
                <a:tc>
                  <a:txBody>
                    <a:bodyPr/>
                    <a:lstStyle/>
                    <a:p>
                      <a:r>
                        <a:rPr lang="en-SG" sz="1600" dirty="0"/>
                        <a:t>Skill-gap analysis is automatically generated; relevant jobs to track are pulled from </a:t>
                      </a:r>
                      <a:r>
                        <a:rPr lang="en-SG" sz="1600" dirty="0" err="1"/>
                        <a:t>JobSense</a:t>
                      </a:r>
                      <a:r>
                        <a:rPr lang="en-SG" sz="1600" dirty="0"/>
                        <a:t> API</a:t>
                      </a:r>
                    </a:p>
                  </a:txBody>
                  <a:tcPr marL="107298" marR="107298" marT="53649" marB="53649"/>
                </a:tc>
                <a:tc>
                  <a:txBody>
                    <a:bodyPr/>
                    <a:lstStyle/>
                    <a:p>
                      <a:r>
                        <a:rPr lang="en-SG" sz="1600" dirty="0"/>
                        <a:t>0.08 (5s)</a:t>
                      </a:r>
                    </a:p>
                  </a:txBody>
                  <a:tcPr marL="107298" marR="107298" marT="53649" marB="53649"/>
                </a:tc>
                <a:extLst>
                  <a:ext uri="{0D108BD9-81ED-4DB2-BD59-A6C34878D82A}">
                    <a16:rowId xmlns:a16="http://schemas.microsoft.com/office/drawing/2014/main" val="1994173438"/>
                  </a:ext>
                </a:extLst>
              </a:tr>
              <a:tr h="382506">
                <a:tc>
                  <a:txBody>
                    <a:bodyPr/>
                    <a:lstStyle/>
                    <a:p>
                      <a:r>
                        <a:rPr lang="en-SG" sz="1600" dirty="0"/>
                        <a:t>Analysing wage prospects</a:t>
                      </a:r>
                    </a:p>
                  </a:txBody>
                  <a:tcPr marL="107298" marR="107298" marT="53649" marB="53649"/>
                </a:tc>
                <a:tc>
                  <a:txBody>
                    <a:bodyPr/>
                    <a:lstStyle/>
                    <a:p>
                      <a:r>
                        <a:rPr lang="en-SG" sz="1600" dirty="0"/>
                        <a:t>10</a:t>
                      </a:r>
                    </a:p>
                  </a:txBody>
                  <a:tcPr marL="107298" marR="107298" marT="53649" marB="53649"/>
                </a:tc>
                <a:tc>
                  <a:txBody>
                    <a:bodyPr/>
                    <a:lstStyle/>
                    <a:p>
                      <a:r>
                        <a:rPr lang="en-SG" sz="1600" dirty="0"/>
                        <a:t>Wage analysis tool using API of Wage Dashboard; User selects desired job</a:t>
                      </a:r>
                    </a:p>
                  </a:txBody>
                  <a:tcPr marL="107298" marR="107298" marT="53649" marB="53649"/>
                </a:tc>
                <a:tc>
                  <a:txBody>
                    <a:bodyPr/>
                    <a:lstStyle/>
                    <a:p>
                      <a:r>
                        <a:rPr lang="en-SG" sz="1600" dirty="0"/>
                        <a:t>0.08 (5s)</a:t>
                      </a:r>
                    </a:p>
                  </a:txBody>
                  <a:tcPr marL="107298" marR="107298" marT="53649" marB="53649"/>
                </a:tc>
                <a:extLst>
                  <a:ext uri="{0D108BD9-81ED-4DB2-BD59-A6C34878D82A}">
                    <a16:rowId xmlns:a16="http://schemas.microsoft.com/office/drawing/2014/main" val="3526250088"/>
                  </a:ext>
                </a:extLst>
              </a:tr>
              <a:tr h="713835">
                <a:tc>
                  <a:txBody>
                    <a:bodyPr/>
                    <a:lstStyle/>
                    <a:p>
                      <a:r>
                        <a:rPr lang="en-SG" sz="1600" dirty="0"/>
                        <a:t>Building a structured plan to bridge skill-gap to desired job</a:t>
                      </a:r>
                    </a:p>
                  </a:txBody>
                  <a:tcPr marL="107298" marR="107298" marT="53649" marB="53649"/>
                </a:tc>
                <a:tc>
                  <a:txBody>
                    <a:bodyPr/>
                    <a:lstStyle/>
                    <a:p>
                      <a:r>
                        <a:rPr lang="en-SG" sz="1600" dirty="0"/>
                        <a:t>15</a:t>
                      </a:r>
                    </a:p>
                  </a:txBody>
                  <a:tcPr marL="107298" marR="107298" marT="53649" marB="53649"/>
                </a:tc>
                <a:tc>
                  <a:txBody>
                    <a:bodyPr/>
                    <a:lstStyle/>
                    <a:p>
                      <a:r>
                        <a:rPr lang="en-SG" sz="1600" dirty="0"/>
                        <a:t>Structured career pathway is automatically generated</a:t>
                      </a:r>
                    </a:p>
                  </a:txBody>
                  <a:tcPr marL="107298" marR="107298" marT="53649" marB="53649"/>
                </a:tc>
                <a:tc>
                  <a:txBody>
                    <a:bodyPr/>
                    <a:lstStyle/>
                    <a:p>
                      <a:r>
                        <a:rPr lang="en-SG" sz="1600" dirty="0"/>
                        <a:t>0.04 (2.5s)</a:t>
                      </a:r>
                    </a:p>
                    <a:p>
                      <a:endParaRPr lang="en-SG" sz="1600" dirty="0"/>
                    </a:p>
                  </a:txBody>
                  <a:tcPr marL="107298" marR="107298" marT="53649" marB="53649"/>
                </a:tc>
                <a:extLst>
                  <a:ext uri="{0D108BD9-81ED-4DB2-BD59-A6C34878D82A}">
                    <a16:rowId xmlns:a16="http://schemas.microsoft.com/office/drawing/2014/main" val="2511186532"/>
                  </a:ext>
                </a:extLst>
              </a:tr>
              <a:tr h="321895">
                <a:tc>
                  <a:txBody>
                    <a:bodyPr/>
                    <a:lstStyle/>
                    <a:p>
                      <a:endParaRPr lang="en-SG" sz="1600" dirty="0"/>
                    </a:p>
                  </a:txBody>
                  <a:tcPr marL="107298" marR="107298" marT="53649" marB="53649"/>
                </a:tc>
                <a:tc>
                  <a:txBody>
                    <a:bodyPr/>
                    <a:lstStyle/>
                    <a:p>
                      <a:r>
                        <a:rPr lang="en-SG" sz="1600" b="1" dirty="0"/>
                        <a:t>TOTAL: 95 minutes</a:t>
                      </a:r>
                    </a:p>
                  </a:txBody>
                  <a:tcPr marL="107298" marR="107298" marT="53649" marB="53649"/>
                </a:tc>
                <a:tc>
                  <a:txBody>
                    <a:bodyPr/>
                    <a:lstStyle/>
                    <a:p>
                      <a:endParaRPr lang="en-SG" sz="1600" b="1" dirty="0"/>
                    </a:p>
                  </a:txBody>
                  <a:tcPr marL="107298" marR="107298" marT="53649" marB="53649"/>
                </a:tc>
                <a:tc>
                  <a:txBody>
                    <a:bodyPr/>
                    <a:lstStyle/>
                    <a:p>
                      <a:r>
                        <a:rPr lang="en-SG" sz="1600" b="1" dirty="0"/>
                        <a:t>TOTAL: 2.5 minutes</a:t>
                      </a:r>
                    </a:p>
                  </a:txBody>
                  <a:tcPr marL="107298" marR="107298" marT="53649" marB="53649"/>
                </a:tc>
                <a:extLst>
                  <a:ext uri="{0D108BD9-81ED-4DB2-BD59-A6C34878D82A}">
                    <a16:rowId xmlns:a16="http://schemas.microsoft.com/office/drawing/2014/main" val="3202841680"/>
                  </a:ext>
                </a:extLst>
              </a:tr>
            </a:tbl>
          </a:graphicData>
        </a:graphic>
      </p:graphicFrame>
    </p:spTree>
    <p:extLst>
      <p:ext uri="{BB962C8B-B14F-4D97-AF65-F5344CB8AC3E}">
        <p14:creationId xmlns:p14="http://schemas.microsoft.com/office/powerpoint/2010/main" val="533579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6" y="-153625"/>
            <a:ext cx="6853497"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TECHNOLOGIES USED</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TextBox 9">
            <a:extLst>
              <a:ext uri="{FF2B5EF4-FFF2-40B4-BE49-F238E27FC236}">
                <a16:creationId xmlns:a16="http://schemas.microsoft.com/office/drawing/2014/main" id="{BBA615F7-9F81-4642-84EB-9F042C07567D}"/>
              </a:ext>
            </a:extLst>
          </p:cNvPr>
          <p:cNvSpPr txBox="1"/>
          <p:nvPr/>
        </p:nvSpPr>
        <p:spPr>
          <a:xfrm>
            <a:off x="5015595" y="3721722"/>
            <a:ext cx="1608671"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Repository</a:t>
            </a:r>
            <a:endParaRPr lang="en-SG" sz="2000" b="1" dirty="0">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9FF671F8-61E2-134C-8056-90611C19A54B}"/>
              </a:ext>
            </a:extLst>
          </p:cNvPr>
          <p:cNvGrpSpPr/>
          <p:nvPr/>
        </p:nvGrpSpPr>
        <p:grpSpPr>
          <a:xfrm>
            <a:off x="1273916" y="3721722"/>
            <a:ext cx="3140661" cy="2196087"/>
            <a:chOff x="3858294" y="3306531"/>
            <a:chExt cx="3325051" cy="2325022"/>
          </a:xfrm>
        </p:grpSpPr>
        <p:sp>
          <p:nvSpPr>
            <p:cNvPr id="12" name="TextBox 11">
              <a:extLst>
                <a:ext uri="{FF2B5EF4-FFF2-40B4-BE49-F238E27FC236}">
                  <a16:creationId xmlns:a16="http://schemas.microsoft.com/office/drawing/2014/main" id="{F03FE3A0-8518-ED42-9674-F4955F996FB9}"/>
                </a:ext>
              </a:extLst>
            </p:cNvPr>
            <p:cNvSpPr txBox="1"/>
            <p:nvPr/>
          </p:nvSpPr>
          <p:spPr>
            <a:xfrm>
              <a:off x="3858294" y="3306531"/>
              <a:ext cx="3325051" cy="423601"/>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Project Management</a:t>
              </a:r>
              <a:endParaRPr lang="en-SG" sz="2000" b="1" dirty="0">
                <a:latin typeface="Calibri" panose="020F0502020204030204" pitchFamily="34" charset="0"/>
                <a:cs typeface="Calibri" panose="020F0502020204030204" pitchFamily="34" charset="0"/>
              </a:endParaRPr>
            </a:p>
          </p:txBody>
        </p:sp>
        <p:pic>
          <p:nvPicPr>
            <p:cNvPr id="13" name="Picture 4" descr="http://www.informationsecuritybuzz.com/wp-content/uploads/google-docs-R.jpg">
              <a:extLst>
                <a:ext uri="{FF2B5EF4-FFF2-40B4-BE49-F238E27FC236}">
                  <a16:creationId xmlns:a16="http://schemas.microsoft.com/office/drawing/2014/main" id="{45EE18D3-525E-2243-B50F-30BFD82AC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820" y="4580639"/>
              <a:ext cx="1401219" cy="105091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4" name="Rectangle 13">
            <a:extLst>
              <a:ext uri="{FF2B5EF4-FFF2-40B4-BE49-F238E27FC236}">
                <a16:creationId xmlns:a16="http://schemas.microsoft.com/office/drawing/2014/main" id="{B2D81ACE-BC34-404C-B379-83293FD32D4A}"/>
              </a:ext>
            </a:extLst>
          </p:cNvPr>
          <p:cNvSpPr/>
          <p:nvPr/>
        </p:nvSpPr>
        <p:spPr>
          <a:xfrm>
            <a:off x="1014560" y="3603284"/>
            <a:ext cx="10162880" cy="2610647"/>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DBBC326-B51B-2B44-B1C3-61337E431626}"/>
              </a:ext>
            </a:extLst>
          </p:cNvPr>
          <p:cNvSpPr txBox="1"/>
          <p:nvPr/>
        </p:nvSpPr>
        <p:spPr>
          <a:xfrm>
            <a:off x="7509465" y="3711077"/>
            <a:ext cx="3345712"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Development</a:t>
            </a:r>
            <a:endParaRPr lang="en-SG" sz="2000" b="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3CB2FDE5-8309-C94B-A2DE-01817522D957}"/>
              </a:ext>
            </a:extLst>
          </p:cNvPr>
          <p:cNvSpPr txBox="1"/>
          <p:nvPr/>
        </p:nvSpPr>
        <p:spPr>
          <a:xfrm>
            <a:off x="7743836" y="1179557"/>
            <a:ext cx="1953475" cy="400110"/>
          </a:xfrm>
          <a:prstGeom prst="rect">
            <a:avLst/>
          </a:prstGeom>
          <a:noFill/>
        </p:spPr>
        <p:txBody>
          <a:bodyPr wrap="square" rtlCol="0">
            <a:spAutoFit/>
          </a:bodyPr>
          <a:lstStyle>
            <a:defPPr>
              <a:defRPr lang="en-US"/>
            </a:defPPr>
            <a:lvl1pPr algn="ctr">
              <a:defRPr sz="1600"/>
            </a:lvl1pPr>
          </a:lstStyle>
          <a:p>
            <a:r>
              <a:rPr lang="en-US" sz="2000" b="1" dirty="0">
                <a:latin typeface="Calibri" panose="020F0502020204030204" pitchFamily="34" charset="0"/>
                <a:cs typeface="Calibri" panose="020F0502020204030204" pitchFamily="34" charset="0"/>
              </a:rPr>
              <a:t>Servers</a:t>
            </a:r>
            <a:endParaRPr lang="en-SG" sz="2000" b="1"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56911C24-CCCE-C54C-AF20-FC59D56D2F02}"/>
              </a:ext>
            </a:extLst>
          </p:cNvPr>
          <p:cNvSpPr/>
          <p:nvPr/>
        </p:nvSpPr>
        <p:spPr>
          <a:xfrm>
            <a:off x="6239437" y="1083373"/>
            <a:ext cx="4962274" cy="231235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17">
            <a:extLst>
              <a:ext uri="{FF2B5EF4-FFF2-40B4-BE49-F238E27FC236}">
                <a16:creationId xmlns:a16="http://schemas.microsoft.com/office/drawing/2014/main" id="{00EDADF1-870C-E94A-A5B8-DA41B95CE540}"/>
              </a:ext>
            </a:extLst>
          </p:cNvPr>
          <p:cNvPicPr>
            <a:picLocks noChangeAspect="1"/>
          </p:cNvPicPr>
          <p:nvPr/>
        </p:nvPicPr>
        <p:blipFill rotWithShape="1">
          <a:blip r:embed="rId4"/>
          <a:srcRect t="1733" r="19808"/>
          <a:stretch/>
        </p:blipFill>
        <p:spPr>
          <a:xfrm>
            <a:off x="1368091" y="2363842"/>
            <a:ext cx="2909194" cy="896658"/>
          </a:xfrm>
          <a:prstGeom prst="rect">
            <a:avLst/>
          </a:prstGeom>
        </p:spPr>
      </p:pic>
      <p:sp>
        <p:nvSpPr>
          <p:cNvPr id="19" name="TextBox 18">
            <a:extLst>
              <a:ext uri="{FF2B5EF4-FFF2-40B4-BE49-F238E27FC236}">
                <a16:creationId xmlns:a16="http://schemas.microsoft.com/office/drawing/2014/main" id="{973592AC-6F2A-174D-A039-932E1C4C277E}"/>
              </a:ext>
            </a:extLst>
          </p:cNvPr>
          <p:cNvSpPr txBox="1"/>
          <p:nvPr/>
        </p:nvSpPr>
        <p:spPr>
          <a:xfrm>
            <a:off x="2255129" y="1137707"/>
            <a:ext cx="1953475" cy="400110"/>
          </a:xfrm>
          <a:prstGeom prst="rect">
            <a:avLst/>
          </a:prstGeom>
          <a:noFill/>
        </p:spPr>
        <p:txBody>
          <a:bodyPr wrap="square" rtlCol="0">
            <a:spAutoFit/>
          </a:bodyPr>
          <a:lstStyle>
            <a:defPPr>
              <a:defRPr lang="en-US"/>
            </a:defPPr>
            <a:lvl1pPr algn="ctr">
              <a:defRPr sz="1600"/>
            </a:lvl1pPr>
          </a:lstStyle>
          <a:p>
            <a:r>
              <a:rPr lang="en-US" sz="2000" b="1" dirty="0">
                <a:latin typeface="Calibri" panose="020F0502020204030204" pitchFamily="34" charset="0"/>
                <a:cs typeface="Calibri" panose="020F0502020204030204" pitchFamily="34" charset="0"/>
              </a:rPr>
              <a:t>Client Side</a:t>
            </a:r>
            <a:endParaRPr lang="en-SG" sz="2000" b="1" dirty="0">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AA49E57D-2BC8-054D-8CD0-D0B4F2E788E2}"/>
              </a:ext>
            </a:extLst>
          </p:cNvPr>
          <p:cNvSpPr/>
          <p:nvPr/>
        </p:nvSpPr>
        <p:spPr>
          <a:xfrm>
            <a:off x="1006898" y="1058421"/>
            <a:ext cx="4539946" cy="234009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Shape 247">
            <a:extLst>
              <a:ext uri="{FF2B5EF4-FFF2-40B4-BE49-F238E27FC236}">
                <a16:creationId xmlns:a16="http://schemas.microsoft.com/office/drawing/2014/main" id="{8588D422-5EB8-694A-9169-3FA727DB71AA}"/>
              </a:ext>
            </a:extLst>
          </p:cNvPr>
          <p:cNvGrpSpPr/>
          <p:nvPr/>
        </p:nvGrpSpPr>
        <p:grpSpPr>
          <a:xfrm>
            <a:off x="1369830" y="1574977"/>
            <a:ext cx="3844606" cy="727319"/>
            <a:chOff x="1153133" y="140400"/>
            <a:chExt cx="2821999" cy="547600"/>
          </a:xfrm>
        </p:grpSpPr>
        <p:pic>
          <p:nvPicPr>
            <p:cNvPr id="23" name="Shape 248">
              <a:extLst>
                <a:ext uri="{FF2B5EF4-FFF2-40B4-BE49-F238E27FC236}">
                  <a16:creationId xmlns:a16="http://schemas.microsoft.com/office/drawing/2014/main" id="{D2F87AAC-DB25-8F4A-A12E-457A0D81813D}"/>
                </a:ext>
              </a:extLst>
            </p:cNvPr>
            <p:cNvPicPr preferRelativeResize="0"/>
            <p:nvPr/>
          </p:nvPicPr>
          <p:blipFill>
            <a:blip r:embed="rId5">
              <a:alphaModFix/>
            </a:blip>
            <a:stretch>
              <a:fillRect/>
            </a:stretch>
          </p:blipFill>
          <p:spPr>
            <a:xfrm>
              <a:off x="2272991" y="140400"/>
              <a:ext cx="587548" cy="547588"/>
            </a:xfrm>
            <a:prstGeom prst="rect">
              <a:avLst/>
            </a:prstGeom>
            <a:noFill/>
            <a:ln>
              <a:noFill/>
            </a:ln>
          </p:spPr>
        </p:pic>
        <p:pic>
          <p:nvPicPr>
            <p:cNvPr id="24" name="Shape 249">
              <a:extLst>
                <a:ext uri="{FF2B5EF4-FFF2-40B4-BE49-F238E27FC236}">
                  <a16:creationId xmlns:a16="http://schemas.microsoft.com/office/drawing/2014/main" id="{8D729054-27BE-024A-82E3-2F28FABC6DDC}"/>
                </a:ext>
              </a:extLst>
            </p:cNvPr>
            <p:cNvPicPr preferRelativeResize="0"/>
            <p:nvPr/>
          </p:nvPicPr>
          <p:blipFill>
            <a:blip r:embed="rId6">
              <a:alphaModFix/>
            </a:blip>
            <a:stretch>
              <a:fillRect/>
            </a:stretch>
          </p:blipFill>
          <p:spPr>
            <a:xfrm>
              <a:off x="2900754" y="156590"/>
              <a:ext cx="517082" cy="481916"/>
            </a:xfrm>
            <a:prstGeom prst="rect">
              <a:avLst/>
            </a:prstGeom>
            <a:noFill/>
            <a:ln>
              <a:noFill/>
            </a:ln>
          </p:spPr>
        </p:pic>
        <p:pic>
          <p:nvPicPr>
            <p:cNvPr id="25" name="Shape 250">
              <a:extLst>
                <a:ext uri="{FF2B5EF4-FFF2-40B4-BE49-F238E27FC236}">
                  <a16:creationId xmlns:a16="http://schemas.microsoft.com/office/drawing/2014/main" id="{F92064AB-D5F0-4D4F-B0FE-800661FD710E}"/>
                </a:ext>
              </a:extLst>
            </p:cNvPr>
            <p:cNvPicPr preferRelativeResize="0"/>
            <p:nvPr/>
          </p:nvPicPr>
          <p:blipFill>
            <a:blip r:embed="rId7">
              <a:alphaModFix/>
            </a:blip>
            <a:stretch>
              <a:fillRect/>
            </a:stretch>
          </p:blipFill>
          <p:spPr>
            <a:xfrm>
              <a:off x="3458050" y="173224"/>
              <a:ext cx="517082" cy="481916"/>
            </a:xfrm>
            <a:prstGeom prst="rect">
              <a:avLst/>
            </a:prstGeom>
            <a:noFill/>
            <a:ln>
              <a:noFill/>
            </a:ln>
          </p:spPr>
        </p:pic>
        <p:pic>
          <p:nvPicPr>
            <p:cNvPr id="26" name="Shape 251">
              <a:extLst>
                <a:ext uri="{FF2B5EF4-FFF2-40B4-BE49-F238E27FC236}">
                  <a16:creationId xmlns:a16="http://schemas.microsoft.com/office/drawing/2014/main" id="{9B6F7DD5-E06C-7940-81C8-DC9B0E7DA208}"/>
                </a:ext>
              </a:extLst>
            </p:cNvPr>
            <p:cNvPicPr preferRelativeResize="0"/>
            <p:nvPr/>
          </p:nvPicPr>
          <p:blipFill>
            <a:blip r:embed="rId8">
              <a:alphaModFix/>
            </a:blip>
            <a:stretch>
              <a:fillRect/>
            </a:stretch>
          </p:blipFill>
          <p:spPr>
            <a:xfrm>
              <a:off x="1779008" y="206099"/>
              <a:ext cx="493992" cy="440704"/>
            </a:xfrm>
            <a:prstGeom prst="rect">
              <a:avLst/>
            </a:prstGeom>
            <a:noFill/>
            <a:ln>
              <a:noFill/>
            </a:ln>
          </p:spPr>
        </p:pic>
        <p:pic>
          <p:nvPicPr>
            <p:cNvPr id="27" name="Shape 252">
              <a:extLst>
                <a:ext uri="{FF2B5EF4-FFF2-40B4-BE49-F238E27FC236}">
                  <a16:creationId xmlns:a16="http://schemas.microsoft.com/office/drawing/2014/main" id="{AA4ABA80-68F7-644B-ABAD-45F6A0564E40}"/>
                </a:ext>
              </a:extLst>
            </p:cNvPr>
            <p:cNvPicPr preferRelativeResize="0"/>
            <p:nvPr/>
          </p:nvPicPr>
          <p:blipFill>
            <a:blip r:embed="rId9">
              <a:alphaModFix/>
            </a:blip>
            <a:stretch>
              <a:fillRect/>
            </a:stretch>
          </p:blipFill>
          <p:spPr>
            <a:xfrm>
              <a:off x="1153133" y="207288"/>
              <a:ext cx="561298" cy="480711"/>
            </a:xfrm>
            <a:prstGeom prst="rect">
              <a:avLst/>
            </a:prstGeom>
            <a:noFill/>
            <a:ln>
              <a:noFill/>
            </a:ln>
          </p:spPr>
        </p:pic>
      </p:grpSp>
      <p:pic>
        <p:nvPicPr>
          <p:cNvPr id="29" name="Shape 239">
            <a:extLst>
              <a:ext uri="{FF2B5EF4-FFF2-40B4-BE49-F238E27FC236}">
                <a16:creationId xmlns:a16="http://schemas.microsoft.com/office/drawing/2014/main" id="{2A2EC07D-EF2C-F841-BAAE-532A91DD9042}"/>
              </a:ext>
            </a:extLst>
          </p:cNvPr>
          <p:cNvPicPr preferRelativeResize="0"/>
          <p:nvPr/>
        </p:nvPicPr>
        <p:blipFill>
          <a:blip r:embed="rId10">
            <a:alphaModFix/>
          </a:blip>
          <a:stretch>
            <a:fillRect/>
          </a:stretch>
        </p:blipFill>
        <p:spPr>
          <a:xfrm>
            <a:off x="6588408" y="1947628"/>
            <a:ext cx="1817550" cy="675200"/>
          </a:xfrm>
          <a:prstGeom prst="rect">
            <a:avLst/>
          </a:prstGeom>
          <a:noFill/>
          <a:ln>
            <a:noFill/>
          </a:ln>
        </p:spPr>
      </p:pic>
      <p:pic>
        <p:nvPicPr>
          <p:cNvPr id="31" name="Shape 238">
            <a:extLst>
              <a:ext uri="{FF2B5EF4-FFF2-40B4-BE49-F238E27FC236}">
                <a16:creationId xmlns:a16="http://schemas.microsoft.com/office/drawing/2014/main" id="{18182144-5C06-DA43-AB59-AC78073A1538}"/>
              </a:ext>
            </a:extLst>
          </p:cNvPr>
          <p:cNvPicPr preferRelativeResize="0"/>
          <p:nvPr/>
        </p:nvPicPr>
        <p:blipFill>
          <a:blip r:embed="rId11">
            <a:alphaModFix/>
          </a:blip>
          <a:stretch>
            <a:fillRect/>
          </a:stretch>
        </p:blipFill>
        <p:spPr>
          <a:xfrm>
            <a:off x="8845347" y="1814798"/>
            <a:ext cx="1703927" cy="940860"/>
          </a:xfrm>
          <a:prstGeom prst="rect">
            <a:avLst/>
          </a:prstGeom>
          <a:noFill/>
          <a:ln>
            <a:noFill/>
          </a:ln>
        </p:spPr>
      </p:pic>
      <p:pic>
        <p:nvPicPr>
          <p:cNvPr id="34" name="Shape 416" descr="Image result for netbeans logo">
            <a:extLst>
              <a:ext uri="{FF2B5EF4-FFF2-40B4-BE49-F238E27FC236}">
                <a16:creationId xmlns:a16="http://schemas.microsoft.com/office/drawing/2014/main" id="{5FF84D16-5E19-B244-A84F-A2BE301AC747}"/>
              </a:ext>
            </a:extLst>
          </p:cNvPr>
          <p:cNvPicPr preferRelativeResize="0"/>
          <p:nvPr/>
        </p:nvPicPr>
        <p:blipFill rotWithShape="1">
          <a:blip r:embed="rId12">
            <a:alphaModFix/>
          </a:blip>
          <a:srcRect/>
          <a:stretch/>
        </p:blipFill>
        <p:spPr>
          <a:xfrm>
            <a:off x="7115768" y="4258663"/>
            <a:ext cx="2206350" cy="879539"/>
          </a:xfrm>
          <a:prstGeom prst="rect">
            <a:avLst/>
          </a:prstGeom>
          <a:noFill/>
          <a:ln>
            <a:noFill/>
          </a:ln>
        </p:spPr>
      </p:pic>
      <p:pic>
        <p:nvPicPr>
          <p:cNvPr id="3" name="Picture 2">
            <a:extLst>
              <a:ext uri="{FF2B5EF4-FFF2-40B4-BE49-F238E27FC236}">
                <a16:creationId xmlns:a16="http://schemas.microsoft.com/office/drawing/2014/main" id="{4E8A1023-1948-2F45-8F97-CC56F0732BF3}"/>
              </a:ext>
            </a:extLst>
          </p:cNvPr>
          <p:cNvPicPr>
            <a:picLocks noChangeAspect="1"/>
          </p:cNvPicPr>
          <p:nvPr/>
        </p:nvPicPr>
        <p:blipFill>
          <a:blip r:embed="rId13"/>
          <a:stretch>
            <a:fillRect/>
          </a:stretch>
        </p:blipFill>
        <p:spPr>
          <a:xfrm>
            <a:off x="4381017" y="4158194"/>
            <a:ext cx="2832907" cy="1586428"/>
          </a:xfrm>
          <a:prstGeom prst="rect">
            <a:avLst/>
          </a:prstGeom>
        </p:spPr>
      </p:pic>
      <p:pic>
        <p:nvPicPr>
          <p:cNvPr id="5" name="Picture 4">
            <a:extLst>
              <a:ext uri="{FF2B5EF4-FFF2-40B4-BE49-F238E27FC236}">
                <a16:creationId xmlns:a16="http://schemas.microsoft.com/office/drawing/2014/main" id="{03C67EE1-5F7E-BD40-9EFC-1A00A5F77C5C}"/>
              </a:ext>
            </a:extLst>
          </p:cNvPr>
          <p:cNvPicPr>
            <a:picLocks noChangeAspect="1"/>
          </p:cNvPicPr>
          <p:nvPr/>
        </p:nvPicPr>
        <p:blipFill>
          <a:blip r:embed="rId14"/>
          <a:stretch>
            <a:fillRect/>
          </a:stretch>
        </p:blipFill>
        <p:spPr>
          <a:xfrm>
            <a:off x="1939183" y="4209179"/>
            <a:ext cx="1810128" cy="556333"/>
          </a:xfrm>
          <a:prstGeom prst="rect">
            <a:avLst/>
          </a:prstGeom>
        </p:spPr>
      </p:pic>
      <p:pic>
        <p:nvPicPr>
          <p:cNvPr id="4" name="Picture 3">
            <a:extLst>
              <a:ext uri="{FF2B5EF4-FFF2-40B4-BE49-F238E27FC236}">
                <a16:creationId xmlns:a16="http://schemas.microsoft.com/office/drawing/2014/main" id="{6AFD35A3-D2ED-45AE-9441-FCB4A7BC5D72}"/>
              </a:ext>
            </a:extLst>
          </p:cNvPr>
          <p:cNvPicPr>
            <a:picLocks noChangeAspect="1"/>
          </p:cNvPicPr>
          <p:nvPr/>
        </p:nvPicPr>
        <p:blipFill>
          <a:blip r:embed="rId15"/>
          <a:stretch>
            <a:fillRect/>
          </a:stretch>
        </p:blipFill>
        <p:spPr>
          <a:xfrm>
            <a:off x="9322118" y="4155440"/>
            <a:ext cx="1573936" cy="793581"/>
          </a:xfrm>
          <a:prstGeom prst="rect">
            <a:avLst/>
          </a:prstGeom>
        </p:spPr>
      </p:pic>
      <p:pic>
        <p:nvPicPr>
          <p:cNvPr id="7" name="Picture 6">
            <a:extLst>
              <a:ext uri="{FF2B5EF4-FFF2-40B4-BE49-F238E27FC236}">
                <a16:creationId xmlns:a16="http://schemas.microsoft.com/office/drawing/2014/main" id="{CA54CC46-DA07-41BC-A73E-A45A542E4B31}"/>
              </a:ext>
            </a:extLst>
          </p:cNvPr>
          <p:cNvPicPr>
            <a:picLocks noChangeAspect="1"/>
          </p:cNvPicPr>
          <p:nvPr/>
        </p:nvPicPr>
        <p:blipFill rotWithShape="1">
          <a:blip r:embed="rId16"/>
          <a:srcRect l="16876" t="33598" r="18178" b="23845"/>
          <a:stretch/>
        </p:blipFill>
        <p:spPr>
          <a:xfrm>
            <a:off x="9225525" y="5309876"/>
            <a:ext cx="1670529" cy="615914"/>
          </a:xfrm>
          <a:prstGeom prst="rect">
            <a:avLst/>
          </a:prstGeom>
        </p:spPr>
      </p:pic>
      <p:pic>
        <p:nvPicPr>
          <p:cNvPr id="8" name="Picture 7">
            <a:extLst>
              <a:ext uri="{FF2B5EF4-FFF2-40B4-BE49-F238E27FC236}">
                <a16:creationId xmlns:a16="http://schemas.microsoft.com/office/drawing/2014/main" id="{1302CBA9-4B8E-4A8A-83EC-6344F1053D7C}"/>
              </a:ext>
            </a:extLst>
          </p:cNvPr>
          <p:cNvPicPr>
            <a:picLocks noChangeAspect="1"/>
          </p:cNvPicPr>
          <p:nvPr/>
        </p:nvPicPr>
        <p:blipFill rotWithShape="1">
          <a:blip r:embed="rId17"/>
          <a:srcRect l="16986" t="14238" r="17879" b="23433"/>
          <a:stretch/>
        </p:blipFill>
        <p:spPr>
          <a:xfrm>
            <a:off x="7286795" y="5142822"/>
            <a:ext cx="1712683" cy="819448"/>
          </a:xfrm>
          <a:prstGeom prst="rect">
            <a:avLst/>
          </a:prstGeom>
        </p:spPr>
      </p:pic>
      <p:pic>
        <p:nvPicPr>
          <p:cNvPr id="2050" name="Picture 2" descr="Image result for agile project management logo">
            <a:extLst>
              <a:ext uri="{FF2B5EF4-FFF2-40B4-BE49-F238E27FC236}">
                <a16:creationId xmlns:a16="http://schemas.microsoft.com/office/drawing/2014/main" id="{5406F5F8-EF85-4657-A42D-1660F38F169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9944" r="12762"/>
          <a:stretch/>
        </p:blipFill>
        <p:spPr bwMode="auto">
          <a:xfrm>
            <a:off x="2925213" y="4797834"/>
            <a:ext cx="1361350" cy="129285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0452453F-AFC2-0342-A10E-361ED9831967}"/>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41" name="Rectangle 40">
            <a:extLst>
              <a:ext uri="{FF2B5EF4-FFF2-40B4-BE49-F238E27FC236}">
                <a16:creationId xmlns:a16="http://schemas.microsoft.com/office/drawing/2014/main" id="{5D671FDF-803A-9547-B9F8-B56F06FA24EE}"/>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42" name="Rectangle 41">
            <a:extLst>
              <a:ext uri="{FF2B5EF4-FFF2-40B4-BE49-F238E27FC236}">
                <a16:creationId xmlns:a16="http://schemas.microsoft.com/office/drawing/2014/main" id="{C6831B78-2080-3545-BD42-34BF883B693B}"/>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43" name="Rectangle 42">
            <a:extLst>
              <a:ext uri="{FF2B5EF4-FFF2-40B4-BE49-F238E27FC236}">
                <a16:creationId xmlns:a16="http://schemas.microsoft.com/office/drawing/2014/main" id="{3E1421B6-D683-194A-A317-EC9D8D6EB36B}"/>
              </a:ext>
            </a:extLst>
          </p:cNvPr>
          <p:cNvSpPr/>
          <p:nvPr/>
        </p:nvSpPr>
        <p:spPr>
          <a:xfrm>
            <a:off x="2564179" y="6550224"/>
            <a:ext cx="1644425" cy="307777"/>
          </a:xfrm>
          <a:prstGeom prst="rect">
            <a:avLst/>
          </a:prstGeom>
        </p:spPr>
        <p:txBody>
          <a:bodyPr wrap="none">
            <a:spAutoFit/>
          </a:bodyPr>
          <a:lstStyle/>
          <a:p>
            <a:r>
              <a:rPr lang="en-SG" sz="1400" b="1" dirty="0"/>
              <a:t>Problem &amp; Solution</a:t>
            </a:r>
            <a:endParaRPr lang="en-US" sz="1400" b="1" dirty="0"/>
          </a:p>
        </p:txBody>
      </p:sp>
      <p:pic>
        <p:nvPicPr>
          <p:cNvPr id="21" name="Picture 20">
            <a:extLst>
              <a:ext uri="{FF2B5EF4-FFF2-40B4-BE49-F238E27FC236}">
                <a16:creationId xmlns:a16="http://schemas.microsoft.com/office/drawing/2014/main" id="{C96A3B84-FE57-4F3B-9B8E-B6520EAE17BF}"/>
              </a:ext>
            </a:extLst>
          </p:cNvPr>
          <p:cNvPicPr>
            <a:picLocks noChangeAspect="1"/>
          </p:cNvPicPr>
          <p:nvPr/>
        </p:nvPicPr>
        <p:blipFill>
          <a:blip r:embed="rId19"/>
          <a:stretch>
            <a:fillRect/>
          </a:stretch>
        </p:blipFill>
        <p:spPr>
          <a:xfrm>
            <a:off x="4188350" y="2503979"/>
            <a:ext cx="1283156" cy="615915"/>
          </a:xfrm>
          <a:prstGeom prst="rect">
            <a:avLst/>
          </a:prstGeom>
        </p:spPr>
      </p:pic>
    </p:spTree>
    <p:extLst>
      <p:ext uri="{BB962C8B-B14F-4D97-AF65-F5344CB8AC3E}">
        <p14:creationId xmlns:p14="http://schemas.microsoft.com/office/powerpoint/2010/main" val="3958234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B990F32F-E99B-3648-9026-BD001F824033}"/>
              </a:ext>
            </a:extLst>
          </p:cNvPr>
          <p:cNvPicPr>
            <a:picLocks noChangeAspect="1"/>
          </p:cNvPicPr>
          <p:nvPr/>
        </p:nvPicPr>
        <p:blipFill rotWithShape="1">
          <a:blip r:embed="rId2"/>
          <a:srcRect t="15743" r="-2" b="-2"/>
          <a:stretch/>
        </p:blipFill>
        <p:spPr>
          <a:xfrm>
            <a:off x="4041995"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27" name="Isosceles Triangle 24">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1"/>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Title 1">
            <a:extLst>
              <a:ext uri="{FF2B5EF4-FFF2-40B4-BE49-F238E27FC236}">
                <a16:creationId xmlns:a16="http://schemas.microsoft.com/office/drawing/2014/main" id="{BA951DD6-19DA-6644-8D89-E7BF86ABD8E8}"/>
              </a:ext>
            </a:extLst>
          </p:cNvPr>
          <p:cNvSpPr>
            <a:spLocks noGrp="1"/>
          </p:cNvSpPr>
          <p:nvPr>
            <p:ph type="title"/>
          </p:nvPr>
        </p:nvSpPr>
        <p:spPr>
          <a:xfrm>
            <a:off x="-650777" y="2849150"/>
            <a:ext cx="7432564" cy="1771877"/>
          </a:xfrm>
          <a:prstGeom prst="ellipse">
            <a:avLst/>
          </a:prstGeom>
        </p:spPr>
        <p:txBody>
          <a:bodyPr vert="horz" lIns="91440" tIns="45720" rIns="91440" bIns="45720" rtlCol="0" anchor="t">
            <a:normAutofit/>
          </a:bodyPr>
          <a:lstStyle/>
          <a:p>
            <a:r>
              <a:rPr lang="en-US" sz="6000" b="1" dirty="0">
                <a:solidFill>
                  <a:srgbClr val="000000"/>
                </a:solidFill>
              </a:rPr>
              <a:t>DEMO</a:t>
            </a:r>
          </a:p>
        </p:txBody>
      </p:sp>
      <p:sp>
        <p:nvSpPr>
          <p:cNvPr id="55" name="Title 1">
            <a:extLst>
              <a:ext uri="{FF2B5EF4-FFF2-40B4-BE49-F238E27FC236}">
                <a16:creationId xmlns:a16="http://schemas.microsoft.com/office/drawing/2014/main" id="{862073D0-4E60-B841-9C47-A7DAF6F62054}"/>
              </a:ext>
            </a:extLst>
          </p:cNvPr>
          <p:cNvSpPr txBox="1">
            <a:spLocks/>
          </p:cNvSpPr>
          <p:nvPr/>
        </p:nvSpPr>
        <p:spPr>
          <a:xfrm>
            <a:off x="-650777" y="4675925"/>
            <a:ext cx="7046089" cy="1297115"/>
          </a:xfrm>
          <a:prstGeom prst="ellipse">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0000"/>
                </a:solidFill>
              </a:rPr>
              <a:t>Persona. Scenarios. UAT Results.</a:t>
            </a:r>
            <a:endParaRPr lang="en-US" sz="1400" b="1" dirty="0">
              <a:solidFill>
                <a:srgbClr val="000000"/>
              </a:solidFill>
            </a:endParaRPr>
          </a:p>
        </p:txBody>
      </p:sp>
      <p:cxnSp>
        <p:nvCxnSpPr>
          <p:cNvPr id="62" name="Straight Connector 61">
            <a:extLst>
              <a:ext uri="{FF2B5EF4-FFF2-40B4-BE49-F238E27FC236}">
                <a16:creationId xmlns:a16="http://schemas.microsoft.com/office/drawing/2014/main" id="{4D9D492A-FCB9-D54B-9DA6-AD9C88135131}"/>
              </a:ext>
            </a:extLst>
          </p:cNvPr>
          <p:cNvCxnSpPr>
            <a:cxnSpLocks/>
          </p:cNvCxnSpPr>
          <p:nvPr/>
        </p:nvCxnSpPr>
        <p:spPr>
          <a:xfrm>
            <a:off x="448734" y="4675925"/>
            <a:ext cx="45564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288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6" y="-153625"/>
            <a:ext cx="8615907"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SCOPE OF TECHNICAL DEMO</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5" y="6550224"/>
            <a:ext cx="630301" cy="307777"/>
          </a:xfrm>
          <a:prstGeom prst="rect">
            <a:avLst/>
          </a:prstGeom>
        </p:spPr>
        <p:txBody>
          <a:bodyPr wrap="none">
            <a:spAutoFit/>
          </a:bodyPr>
          <a:lstStyle/>
          <a:p>
            <a:r>
              <a:rPr lang="en-SG" sz="1400" b="1" dirty="0"/>
              <a:t>Demo</a:t>
            </a:r>
            <a:endParaRPr lang="en-US" sz="1400" b="1" dirty="0"/>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pic>
        <p:nvPicPr>
          <p:cNvPr id="12" name="Picture 11">
            <a:extLst>
              <a:ext uri="{FF2B5EF4-FFF2-40B4-BE49-F238E27FC236}">
                <a16:creationId xmlns:a16="http://schemas.microsoft.com/office/drawing/2014/main" id="{AACE5B6D-1BBE-2846-ABEF-4FABD1CBC75F}"/>
              </a:ext>
            </a:extLst>
          </p:cNvPr>
          <p:cNvPicPr>
            <a:picLocks noChangeAspect="1"/>
          </p:cNvPicPr>
          <p:nvPr/>
        </p:nvPicPr>
        <p:blipFill rotWithShape="1">
          <a:blip r:embed="rId3"/>
          <a:srcRect t="11509"/>
          <a:stretch/>
        </p:blipFill>
        <p:spPr>
          <a:xfrm>
            <a:off x="1017808" y="1262893"/>
            <a:ext cx="10156384" cy="4903047"/>
          </a:xfrm>
          <a:prstGeom prst="rect">
            <a:avLst/>
          </a:prstGeom>
        </p:spPr>
      </p:pic>
      <p:sp>
        <p:nvSpPr>
          <p:cNvPr id="2" name="Rectangle 1">
            <a:extLst>
              <a:ext uri="{FF2B5EF4-FFF2-40B4-BE49-F238E27FC236}">
                <a16:creationId xmlns:a16="http://schemas.microsoft.com/office/drawing/2014/main" id="{BD37BE8B-9E87-43C4-8419-89C91779389D}"/>
              </a:ext>
            </a:extLst>
          </p:cNvPr>
          <p:cNvSpPr/>
          <p:nvPr/>
        </p:nvSpPr>
        <p:spPr>
          <a:xfrm>
            <a:off x="6096000" y="1496291"/>
            <a:ext cx="5643418" cy="4368800"/>
          </a:xfrm>
          <a:prstGeom prst="rect">
            <a:avLst/>
          </a:prstGeom>
          <a:solidFill>
            <a:schemeClr val="bg2">
              <a:lumMod val="2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79250A5B-E114-4F96-AD8B-F1A0B1DCF229}"/>
              </a:ext>
            </a:extLst>
          </p:cNvPr>
          <p:cNvSpPr/>
          <p:nvPr/>
        </p:nvSpPr>
        <p:spPr>
          <a:xfrm>
            <a:off x="2314575" y="4114800"/>
            <a:ext cx="3781426" cy="1772641"/>
          </a:xfrm>
          <a:prstGeom prst="rect">
            <a:avLst/>
          </a:prstGeom>
          <a:solidFill>
            <a:schemeClr val="bg2">
              <a:lumMod val="2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5751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4026572"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PERSONA</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5" y="6550224"/>
            <a:ext cx="630301" cy="307777"/>
          </a:xfrm>
          <a:prstGeom prst="rect">
            <a:avLst/>
          </a:prstGeom>
        </p:spPr>
        <p:txBody>
          <a:bodyPr wrap="none">
            <a:spAutoFit/>
          </a:bodyPr>
          <a:lstStyle/>
          <a:p>
            <a:r>
              <a:rPr lang="en-SG" sz="1400" b="1" dirty="0"/>
              <a:t>Demo</a:t>
            </a:r>
            <a:endParaRPr lang="en-US" sz="1400" b="1" dirty="0"/>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2" name="Rectangle 1">
            <a:extLst>
              <a:ext uri="{FF2B5EF4-FFF2-40B4-BE49-F238E27FC236}">
                <a16:creationId xmlns:a16="http://schemas.microsoft.com/office/drawing/2014/main" id="{9033C867-A643-9942-AAB3-E50DB0DF2F7B}"/>
              </a:ext>
            </a:extLst>
          </p:cNvPr>
          <p:cNvSpPr/>
          <p:nvPr/>
        </p:nvSpPr>
        <p:spPr>
          <a:xfrm>
            <a:off x="3962402" y="1229961"/>
            <a:ext cx="7908757" cy="4904741"/>
          </a:xfrm>
          <a:prstGeom prst="rect">
            <a:avLst/>
          </a:prstGeom>
        </p:spPr>
        <p:txBody>
          <a:bodyPr wrap="square">
            <a:spAutoFit/>
          </a:bodyPr>
          <a:lstStyle/>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Name: </a:t>
            </a:r>
            <a:r>
              <a:rPr lang="en-SG" sz="2200" dirty="0">
                <a:solidFill>
                  <a:srgbClr val="000000"/>
                </a:solidFill>
                <a:latin typeface="Arial" panose="020B0604020202020204" pitchFamily="34" charset="0"/>
                <a:ea typeface="Open Sans"/>
                <a:cs typeface="Arial" panose="020B0604020202020204" pitchFamily="34" charset="0"/>
                <a:sym typeface="Open Sans"/>
              </a:rPr>
              <a:t>	               </a:t>
            </a:r>
            <a:r>
              <a:rPr lang="en-SG" sz="2200" dirty="0">
                <a:latin typeface="Arial" panose="020B0604020202020204" pitchFamily="34" charset="0"/>
                <a:ea typeface="Open Sans"/>
                <a:cs typeface="Arial" panose="020B0604020202020204" pitchFamily="34" charset="0"/>
                <a:sym typeface="Open Sans"/>
              </a:rPr>
              <a:t>Adam Chang</a:t>
            </a: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Age: </a:t>
            </a:r>
            <a:r>
              <a:rPr lang="en-SG" sz="2200" dirty="0">
                <a:solidFill>
                  <a:srgbClr val="000000"/>
                </a:solidFill>
                <a:latin typeface="Arial" panose="020B0604020202020204" pitchFamily="34" charset="0"/>
                <a:ea typeface="Open Sans"/>
                <a:cs typeface="Arial" panose="020B0604020202020204" pitchFamily="34" charset="0"/>
                <a:sym typeface="Open Sans"/>
              </a:rPr>
              <a:t>		                     21</a:t>
            </a:r>
            <a:endParaRPr lang="en-SG" sz="2200" dirty="0">
              <a:latin typeface="Arial" panose="020B0604020202020204" pitchFamily="34" charset="0"/>
              <a:ea typeface="Open Sans"/>
              <a:cs typeface="Arial" panose="020B0604020202020204" pitchFamily="34" charset="0"/>
              <a:sym typeface="Open Sans"/>
            </a:endParaRP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Profession:</a:t>
            </a:r>
            <a:r>
              <a:rPr lang="en-SG" sz="2200" dirty="0">
                <a:solidFill>
                  <a:srgbClr val="000000"/>
                </a:solidFill>
                <a:latin typeface="Arial" panose="020B0604020202020204" pitchFamily="34" charset="0"/>
                <a:ea typeface="Open Sans"/>
                <a:cs typeface="Arial" panose="020B0604020202020204" pitchFamily="34" charset="0"/>
                <a:sym typeface="Open Sans"/>
              </a:rPr>
              <a:t> 	                 Student</a:t>
            </a: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Year Of Study:                     2</a:t>
            </a:r>
            <a:r>
              <a:rPr lang="en-SG" sz="2200" dirty="0">
                <a:solidFill>
                  <a:srgbClr val="000000"/>
                </a:solidFill>
                <a:latin typeface="Arial" panose="020B0604020202020204" pitchFamily="34" charset="0"/>
                <a:ea typeface="Open Sans"/>
                <a:cs typeface="Arial" panose="020B0604020202020204" pitchFamily="34" charset="0"/>
                <a:sym typeface="Open Sans"/>
              </a:rPr>
              <a:t> </a:t>
            </a: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Major:                         </a:t>
            </a:r>
            <a:r>
              <a:rPr lang="en-SG" sz="2200" dirty="0">
                <a:solidFill>
                  <a:srgbClr val="000000"/>
                </a:solidFill>
                <a:latin typeface="Arial" panose="020B0604020202020204" pitchFamily="34" charset="0"/>
                <a:ea typeface="Open Sans"/>
                <a:cs typeface="Arial" panose="020B0604020202020204" pitchFamily="34" charset="0"/>
                <a:sym typeface="Open Sans"/>
              </a:rPr>
              <a:t>Information Systems </a:t>
            </a:r>
          </a:p>
          <a:p>
            <a:pPr lvl="0">
              <a:lnSpc>
                <a:spcPct val="110000"/>
              </a:lnSpc>
            </a:pPr>
            <a:r>
              <a:rPr lang="en-SG" sz="2200" dirty="0">
                <a:solidFill>
                  <a:srgbClr val="000000"/>
                </a:solidFill>
                <a:latin typeface="Arial" panose="020B0604020202020204" pitchFamily="34" charset="0"/>
                <a:ea typeface="Open Sans"/>
                <a:cs typeface="Arial" panose="020B0604020202020204" pitchFamily="34" charset="0"/>
                <a:sym typeface="Open Sans"/>
              </a:rPr>
              <a:t>                                    with No Track</a:t>
            </a:r>
            <a:endParaRPr lang="en-SG" sz="2200" b="1" dirty="0">
              <a:latin typeface="Arial" panose="020B0604020202020204" pitchFamily="34" charset="0"/>
              <a:ea typeface="Open Sans"/>
              <a:cs typeface="Arial" panose="020B0604020202020204" pitchFamily="34" charset="0"/>
              <a:sym typeface="Open Sans"/>
            </a:endParaRP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Tech-savviness:             </a:t>
            </a:r>
            <a:r>
              <a:rPr lang="en-SG" sz="2200" dirty="0">
                <a:latin typeface="Arial" panose="020B0604020202020204" pitchFamily="34" charset="0"/>
                <a:ea typeface="Open Sans"/>
                <a:cs typeface="Arial" panose="020B0604020202020204" pitchFamily="34" charset="0"/>
                <a:sym typeface="Open Sans"/>
              </a:rPr>
              <a:t>Advanced</a:t>
            </a: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Goals:</a:t>
            </a:r>
            <a:r>
              <a:rPr lang="en-SG" sz="2200" dirty="0">
                <a:solidFill>
                  <a:srgbClr val="000000"/>
                </a:solidFill>
                <a:latin typeface="Arial" panose="020B0604020202020204" pitchFamily="34" charset="0"/>
                <a:ea typeface="Open Sans"/>
                <a:cs typeface="Arial" panose="020B0604020202020204" pitchFamily="34" charset="0"/>
                <a:sym typeface="Open Sans"/>
              </a:rPr>
              <a:t> </a:t>
            </a:r>
          </a:p>
          <a:p>
            <a:pPr marL="342891" indent="-342891">
              <a:lnSpc>
                <a:spcPct val="110000"/>
              </a:lnSpc>
              <a:buFont typeface="Arial" panose="020B0604020202020204" pitchFamily="34" charset="0"/>
              <a:buChar char="•"/>
            </a:pPr>
            <a:r>
              <a:rPr lang="en-SG" sz="2200" dirty="0">
                <a:latin typeface="Arial" panose="020B0604020202020204" pitchFamily="34" charset="0"/>
                <a:ea typeface="Open Sans"/>
                <a:cs typeface="Arial" panose="020B0604020202020204" pitchFamily="34" charset="0"/>
                <a:sym typeface="Open Sans"/>
              </a:rPr>
              <a:t>Wants to declare an academic track that will lead into professional development and desirable careers</a:t>
            </a:r>
          </a:p>
          <a:p>
            <a:pPr marL="342891" indent="-342891">
              <a:lnSpc>
                <a:spcPct val="110000"/>
              </a:lnSpc>
              <a:buFont typeface="Arial" panose="020B0604020202020204" pitchFamily="34" charset="0"/>
              <a:buChar char="•"/>
            </a:pPr>
            <a:r>
              <a:rPr lang="en-SG" sz="2200" dirty="0">
                <a:latin typeface="Arial" panose="020B0604020202020204" pitchFamily="34" charset="0"/>
                <a:ea typeface="Open Sans"/>
                <a:cs typeface="Arial" panose="020B0604020202020204" pitchFamily="34" charset="0"/>
                <a:sym typeface="Open Sans"/>
              </a:rPr>
              <a:t>Wants to understand the opportunities provided by each track</a:t>
            </a:r>
          </a:p>
          <a:p>
            <a:pPr marL="342891" indent="-342891">
              <a:lnSpc>
                <a:spcPct val="110000"/>
              </a:lnSpc>
              <a:buFont typeface="Arial" panose="020B0604020202020204" pitchFamily="34" charset="0"/>
              <a:buChar char="•"/>
            </a:pPr>
            <a:r>
              <a:rPr lang="en-SG" sz="2200" dirty="0">
                <a:latin typeface="Arial" panose="020B0604020202020204" pitchFamily="34" charset="0"/>
                <a:ea typeface="Open Sans"/>
                <a:cs typeface="Arial" panose="020B0604020202020204" pitchFamily="34" charset="0"/>
                <a:sym typeface="Open Sans"/>
              </a:rPr>
              <a:t>Wants information to be easily understandable</a:t>
            </a:r>
          </a:p>
        </p:txBody>
      </p:sp>
      <p:pic>
        <p:nvPicPr>
          <p:cNvPr id="4" name="Picture 3">
            <a:extLst>
              <a:ext uri="{FF2B5EF4-FFF2-40B4-BE49-F238E27FC236}">
                <a16:creationId xmlns:a16="http://schemas.microsoft.com/office/drawing/2014/main" id="{D111B5B8-52FC-4042-BE93-BA9385ACF4FA}"/>
              </a:ext>
            </a:extLst>
          </p:cNvPr>
          <p:cNvPicPr>
            <a:picLocks noChangeAspect="1"/>
          </p:cNvPicPr>
          <p:nvPr/>
        </p:nvPicPr>
        <p:blipFill>
          <a:blip r:embed="rId3"/>
          <a:stretch>
            <a:fillRect/>
          </a:stretch>
        </p:blipFill>
        <p:spPr>
          <a:xfrm>
            <a:off x="677828" y="2101517"/>
            <a:ext cx="2715945" cy="2715945"/>
          </a:xfrm>
          <a:prstGeom prst="rect">
            <a:avLst/>
          </a:prstGeom>
        </p:spPr>
      </p:pic>
    </p:spTree>
    <p:extLst>
      <p:ext uri="{BB962C8B-B14F-4D97-AF65-F5344CB8AC3E}">
        <p14:creationId xmlns:p14="http://schemas.microsoft.com/office/powerpoint/2010/main" val="143829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6" y="-153625"/>
            <a:ext cx="9833814"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SCENARIO – SEARCH FOR TRACK</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5" y="6550224"/>
            <a:ext cx="630301" cy="307777"/>
          </a:xfrm>
          <a:prstGeom prst="rect">
            <a:avLst/>
          </a:prstGeom>
        </p:spPr>
        <p:txBody>
          <a:bodyPr wrap="none">
            <a:spAutoFit/>
          </a:bodyPr>
          <a:lstStyle/>
          <a:p>
            <a:r>
              <a:rPr lang="en-SG" sz="1400" b="1" dirty="0"/>
              <a:t>Demo</a:t>
            </a:r>
            <a:endParaRPr lang="en-US" sz="1400" b="1" dirty="0"/>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2" name="Rectangle 1">
            <a:extLst>
              <a:ext uri="{FF2B5EF4-FFF2-40B4-BE49-F238E27FC236}">
                <a16:creationId xmlns:a16="http://schemas.microsoft.com/office/drawing/2014/main" id="{99469D1E-2688-BE48-A5EC-A75C7255A81B}"/>
              </a:ext>
            </a:extLst>
          </p:cNvPr>
          <p:cNvSpPr/>
          <p:nvPr/>
        </p:nvSpPr>
        <p:spPr>
          <a:xfrm>
            <a:off x="1462923" y="1354310"/>
            <a:ext cx="9998620" cy="4293483"/>
          </a:xfrm>
          <a:prstGeom prst="rect">
            <a:avLst/>
          </a:prstGeom>
        </p:spPr>
        <p:txBody>
          <a:bodyPr wrap="square">
            <a:spAutoFit/>
          </a:bodyPr>
          <a:lstStyle/>
          <a:p>
            <a:pPr>
              <a:spcAft>
                <a:spcPts val="3000"/>
              </a:spcAft>
            </a:pPr>
            <a:r>
              <a:rPr lang="en-SG" sz="2200" dirty="0">
                <a:latin typeface="Arial" panose="020B0604020202020204" pitchFamily="34" charset="0"/>
                <a:ea typeface="Open Sans"/>
                <a:cs typeface="Arial" panose="020B0604020202020204" pitchFamily="34" charset="0"/>
                <a:sym typeface="Open Sans"/>
              </a:rPr>
              <a:t>As a 2</a:t>
            </a:r>
            <a:r>
              <a:rPr lang="en-SG" sz="2200" baseline="30000" dirty="0">
                <a:latin typeface="Arial" panose="020B0604020202020204" pitchFamily="34" charset="0"/>
                <a:ea typeface="Open Sans"/>
                <a:cs typeface="Arial" panose="020B0604020202020204" pitchFamily="34" charset="0"/>
                <a:sym typeface="Open Sans"/>
              </a:rPr>
              <a:t>nd</a:t>
            </a:r>
            <a:r>
              <a:rPr lang="en-SG" sz="2200" dirty="0">
                <a:latin typeface="Arial" panose="020B0604020202020204" pitchFamily="34" charset="0"/>
                <a:ea typeface="Open Sans"/>
                <a:cs typeface="Arial" panose="020B0604020202020204" pitchFamily="34" charset="0"/>
                <a:sym typeface="Open Sans"/>
              </a:rPr>
              <a:t> Year IS student, Adam has to eventually declare an academic track soon, and needs to decide on one out of the 6 available tracks.</a:t>
            </a:r>
          </a:p>
          <a:p>
            <a:pPr>
              <a:spcAft>
                <a:spcPts val="3000"/>
              </a:spcAft>
            </a:pPr>
            <a:r>
              <a:rPr lang="en-SG" sz="2200" dirty="0">
                <a:latin typeface="Arial" panose="020B0604020202020204" pitchFamily="34" charset="0"/>
                <a:ea typeface="Open Sans"/>
                <a:cs typeface="Arial" panose="020B0604020202020204" pitchFamily="34" charset="0"/>
                <a:sym typeface="Open Sans"/>
              </a:rPr>
              <a:t>Previously he tried to do some planning, but the process was long and tedious as he wanted to understand how are the wages, career progression and skills requirement for a few jobs he has shortlisted which relate best to the individual track within the requirements</a:t>
            </a:r>
          </a:p>
          <a:p>
            <a:pPr>
              <a:spcAft>
                <a:spcPts val="3000"/>
              </a:spcAft>
            </a:pPr>
            <a:r>
              <a:rPr lang="en-SG" sz="2200" dirty="0">
                <a:latin typeface="Arial" panose="020B0604020202020204" pitchFamily="34" charset="0"/>
                <a:ea typeface="Open Sans"/>
                <a:cs typeface="Arial" panose="020B0604020202020204" pitchFamily="34" charset="0"/>
                <a:sym typeface="Open Sans"/>
              </a:rPr>
              <a:t>With the implementation of the Track2Career portal, Adam will first register with his particulars followed by logging into the portal</a:t>
            </a:r>
          </a:p>
          <a:p>
            <a:pPr>
              <a:spcAft>
                <a:spcPts val="2400"/>
              </a:spcAft>
            </a:pPr>
            <a:r>
              <a:rPr lang="en-SG" sz="2200" dirty="0">
                <a:latin typeface="Arial" panose="020B0604020202020204" pitchFamily="34" charset="0"/>
                <a:ea typeface="Open Sans"/>
                <a:cs typeface="Arial" panose="020B0604020202020204" pitchFamily="34" charset="0"/>
                <a:sym typeface="Open Sans"/>
              </a:rPr>
              <a:t>Upon gaining access, he inputs the courses he has taken into the page</a:t>
            </a:r>
          </a:p>
        </p:txBody>
      </p:sp>
      <p:sp>
        <p:nvSpPr>
          <p:cNvPr id="15" name="Oval 14">
            <a:extLst>
              <a:ext uri="{FF2B5EF4-FFF2-40B4-BE49-F238E27FC236}">
                <a16:creationId xmlns:a16="http://schemas.microsoft.com/office/drawing/2014/main" id="{9062B762-9827-894C-AD5E-ADD2BDB2C86E}"/>
              </a:ext>
            </a:extLst>
          </p:cNvPr>
          <p:cNvSpPr/>
          <p:nvPr/>
        </p:nvSpPr>
        <p:spPr>
          <a:xfrm>
            <a:off x="677827" y="1442651"/>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944CC448-B004-EE48-A607-7EC21FA6BF4C}"/>
              </a:ext>
            </a:extLst>
          </p:cNvPr>
          <p:cNvSpPr/>
          <p:nvPr/>
        </p:nvSpPr>
        <p:spPr>
          <a:xfrm>
            <a:off x="629701" y="1350975"/>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01</a:t>
            </a:r>
            <a:endParaRPr lang="en-SG" b="1" dirty="0">
              <a:solidFill>
                <a:schemeClr val="bg1"/>
              </a:solidFill>
              <a:latin typeface="Lucida Sans Typewriter" panose="020B0509030504030204" pitchFamily="49" charset="77"/>
            </a:endParaRPr>
          </a:p>
        </p:txBody>
      </p:sp>
      <p:sp>
        <p:nvSpPr>
          <p:cNvPr id="17" name="Oval 16">
            <a:extLst>
              <a:ext uri="{FF2B5EF4-FFF2-40B4-BE49-F238E27FC236}">
                <a16:creationId xmlns:a16="http://schemas.microsoft.com/office/drawing/2014/main" id="{143FC4E9-48C1-C843-AF6D-2E90536C0C98}"/>
              </a:ext>
            </a:extLst>
          </p:cNvPr>
          <p:cNvSpPr/>
          <p:nvPr/>
        </p:nvSpPr>
        <p:spPr>
          <a:xfrm>
            <a:off x="677827" y="2510278"/>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ECA859B-E846-F840-A401-4F0E54526979}"/>
              </a:ext>
            </a:extLst>
          </p:cNvPr>
          <p:cNvSpPr/>
          <p:nvPr/>
        </p:nvSpPr>
        <p:spPr>
          <a:xfrm>
            <a:off x="629701" y="2418600"/>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02</a:t>
            </a:r>
            <a:endParaRPr lang="en-SG" b="1" dirty="0">
              <a:solidFill>
                <a:schemeClr val="bg1"/>
              </a:solidFill>
              <a:latin typeface="Lucida Sans Typewriter" panose="020B0509030504030204" pitchFamily="49" charset="77"/>
            </a:endParaRPr>
          </a:p>
        </p:txBody>
      </p:sp>
      <p:sp>
        <p:nvSpPr>
          <p:cNvPr id="19" name="Oval 18">
            <a:extLst>
              <a:ext uri="{FF2B5EF4-FFF2-40B4-BE49-F238E27FC236}">
                <a16:creationId xmlns:a16="http://schemas.microsoft.com/office/drawing/2014/main" id="{FDBE9EDD-BC92-1948-8DF9-328ECCBC8B3D}"/>
              </a:ext>
            </a:extLst>
          </p:cNvPr>
          <p:cNvSpPr/>
          <p:nvPr/>
        </p:nvSpPr>
        <p:spPr>
          <a:xfrm>
            <a:off x="661785" y="4202871"/>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20" name="Rectangle 19">
            <a:extLst>
              <a:ext uri="{FF2B5EF4-FFF2-40B4-BE49-F238E27FC236}">
                <a16:creationId xmlns:a16="http://schemas.microsoft.com/office/drawing/2014/main" id="{75F319CD-6901-BB49-8876-D1B5AC4210C9}"/>
              </a:ext>
            </a:extLst>
          </p:cNvPr>
          <p:cNvSpPr/>
          <p:nvPr/>
        </p:nvSpPr>
        <p:spPr>
          <a:xfrm>
            <a:off x="613660" y="4111194"/>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03</a:t>
            </a:r>
            <a:endParaRPr lang="en-SG" b="1" dirty="0">
              <a:solidFill>
                <a:schemeClr val="bg1"/>
              </a:solidFill>
              <a:latin typeface="Lucida Sans Typewriter" panose="020B0509030504030204" pitchFamily="49" charset="77"/>
            </a:endParaRPr>
          </a:p>
        </p:txBody>
      </p:sp>
      <p:sp>
        <p:nvSpPr>
          <p:cNvPr id="21" name="Oval 20">
            <a:extLst>
              <a:ext uri="{FF2B5EF4-FFF2-40B4-BE49-F238E27FC236}">
                <a16:creationId xmlns:a16="http://schemas.microsoft.com/office/drawing/2014/main" id="{BDA73C43-02DB-B842-A268-920ED2B0A95C}"/>
              </a:ext>
            </a:extLst>
          </p:cNvPr>
          <p:cNvSpPr/>
          <p:nvPr/>
        </p:nvSpPr>
        <p:spPr>
          <a:xfrm>
            <a:off x="677827" y="5144049"/>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22" name="Rectangle 21">
            <a:extLst>
              <a:ext uri="{FF2B5EF4-FFF2-40B4-BE49-F238E27FC236}">
                <a16:creationId xmlns:a16="http://schemas.microsoft.com/office/drawing/2014/main" id="{397CC6C7-357F-4F4B-9F16-E39C9F8A62ED}"/>
              </a:ext>
            </a:extLst>
          </p:cNvPr>
          <p:cNvSpPr/>
          <p:nvPr/>
        </p:nvSpPr>
        <p:spPr>
          <a:xfrm>
            <a:off x="629701" y="5052372"/>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04</a:t>
            </a:r>
            <a:endParaRPr lang="en-SG" b="1" dirty="0">
              <a:solidFill>
                <a:schemeClr val="bg1"/>
              </a:solidFill>
              <a:latin typeface="Lucida Sans Typewriter" panose="020B0509030504030204" pitchFamily="49" charset="77"/>
            </a:endParaRPr>
          </a:p>
        </p:txBody>
      </p:sp>
    </p:spTree>
    <p:extLst>
      <p:ext uri="{BB962C8B-B14F-4D97-AF65-F5344CB8AC3E}">
        <p14:creationId xmlns:p14="http://schemas.microsoft.com/office/powerpoint/2010/main" val="293429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3ACAB2-FFA4-284F-9A4B-0B0B60FDEB59}"/>
              </a:ext>
            </a:extLst>
          </p:cNvPr>
          <p:cNvSpPr/>
          <p:nvPr/>
        </p:nvSpPr>
        <p:spPr>
          <a:xfrm>
            <a:off x="677827" y="6561462"/>
            <a:ext cx="1115370" cy="307777"/>
          </a:xfrm>
          <a:prstGeom prst="rect">
            <a:avLst/>
          </a:prstGeom>
        </p:spPr>
        <p:txBody>
          <a:bodyPr wrap="none">
            <a:spAutoFit/>
          </a:bodyPr>
          <a:lstStyle/>
          <a:p>
            <a:r>
              <a:rPr lang="en-US" sz="1400" b="1" dirty="0"/>
              <a:t>Introduction</a:t>
            </a:r>
          </a:p>
        </p:txBody>
      </p:sp>
      <p:sp>
        <p:nvSpPr>
          <p:cNvPr id="4" name="Rectangle 3">
            <a:extLst>
              <a:ext uri="{FF2B5EF4-FFF2-40B4-BE49-F238E27FC236}">
                <a16:creationId xmlns:a16="http://schemas.microsoft.com/office/drawing/2014/main" id="{C7735800-4F18-5442-B6FB-C3EB9B089BB0}"/>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36" name="Rectangle 35">
            <a:extLst>
              <a:ext uri="{FF2B5EF4-FFF2-40B4-BE49-F238E27FC236}">
                <a16:creationId xmlns:a16="http://schemas.microsoft.com/office/drawing/2014/main" id="{F0DB81F1-8224-E84C-939C-85E6B49AB5FB}"/>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37" name="Rectangle 36">
            <a:extLst>
              <a:ext uri="{FF2B5EF4-FFF2-40B4-BE49-F238E27FC236}">
                <a16:creationId xmlns:a16="http://schemas.microsoft.com/office/drawing/2014/main" id="{E090D08E-16E6-D34F-844B-CCB046A3BA9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38" name="Rectangle 37">
            <a:extLst>
              <a:ext uri="{FF2B5EF4-FFF2-40B4-BE49-F238E27FC236}">
                <a16:creationId xmlns:a16="http://schemas.microsoft.com/office/drawing/2014/main" id="{459F2EB6-8CBE-CB4C-B06C-0C6AB0165296}"/>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39" name="Oval 38">
            <a:extLst>
              <a:ext uri="{FF2B5EF4-FFF2-40B4-BE49-F238E27FC236}">
                <a16:creationId xmlns:a16="http://schemas.microsoft.com/office/drawing/2014/main" id="{7EEAE62C-0085-F74F-97E5-8E58DF9E647F}"/>
              </a:ext>
            </a:extLst>
          </p:cNvPr>
          <p:cNvSpPr/>
          <p:nvPr/>
        </p:nvSpPr>
        <p:spPr>
          <a:xfrm>
            <a:off x="967053" y="1279775"/>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40" name="Rectangle 39">
            <a:extLst>
              <a:ext uri="{FF2B5EF4-FFF2-40B4-BE49-F238E27FC236}">
                <a16:creationId xmlns:a16="http://schemas.microsoft.com/office/drawing/2014/main" id="{2E3DDA29-9584-6F44-BACA-38C90A31964E}"/>
              </a:ext>
            </a:extLst>
          </p:cNvPr>
          <p:cNvSpPr/>
          <p:nvPr/>
        </p:nvSpPr>
        <p:spPr>
          <a:xfrm>
            <a:off x="918928" y="1188099"/>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01</a:t>
            </a:r>
            <a:endParaRPr lang="en-SG" b="1" dirty="0">
              <a:solidFill>
                <a:schemeClr val="bg1"/>
              </a:solidFill>
              <a:latin typeface="Lucida Sans Typewriter" panose="020B0509030504030204" pitchFamily="49" charset="77"/>
            </a:endParaRPr>
          </a:p>
        </p:txBody>
      </p:sp>
      <p:sp>
        <p:nvSpPr>
          <p:cNvPr id="41" name="Rectangle 40">
            <a:extLst>
              <a:ext uri="{FF2B5EF4-FFF2-40B4-BE49-F238E27FC236}">
                <a16:creationId xmlns:a16="http://schemas.microsoft.com/office/drawing/2014/main" id="{FA9C9726-5914-864A-A35F-A68AA1FC141C}"/>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42" name="Oval 41">
            <a:extLst>
              <a:ext uri="{FF2B5EF4-FFF2-40B4-BE49-F238E27FC236}">
                <a16:creationId xmlns:a16="http://schemas.microsoft.com/office/drawing/2014/main" id="{7DF68CCA-A3F8-C24C-A33A-C8622D4B124B}"/>
              </a:ext>
            </a:extLst>
          </p:cNvPr>
          <p:cNvSpPr/>
          <p:nvPr/>
        </p:nvSpPr>
        <p:spPr>
          <a:xfrm>
            <a:off x="971761" y="2109295"/>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C20D772-9FB5-F848-9DB6-27A993193FD5}"/>
              </a:ext>
            </a:extLst>
          </p:cNvPr>
          <p:cNvSpPr/>
          <p:nvPr/>
        </p:nvSpPr>
        <p:spPr>
          <a:xfrm>
            <a:off x="923636" y="2017619"/>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02</a:t>
            </a:r>
            <a:endParaRPr lang="en-SG" b="1" dirty="0">
              <a:solidFill>
                <a:schemeClr val="bg1"/>
              </a:solidFill>
              <a:latin typeface="Lucida Sans Typewriter" panose="020B0509030504030204" pitchFamily="49" charset="77"/>
            </a:endParaRPr>
          </a:p>
        </p:txBody>
      </p:sp>
      <p:sp>
        <p:nvSpPr>
          <p:cNvPr id="44" name="Oval 43">
            <a:extLst>
              <a:ext uri="{FF2B5EF4-FFF2-40B4-BE49-F238E27FC236}">
                <a16:creationId xmlns:a16="http://schemas.microsoft.com/office/drawing/2014/main" id="{2BB66500-2F99-FB4A-8A1B-68D77AA307AC}"/>
              </a:ext>
            </a:extLst>
          </p:cNvPr>
          <p:cNvSpPr/>
          <p:nvPr/>
        </p:nvSpPr>
        <p:spPr>
          <a:xfrm>
            <a:off x="967053" y="2933782"/>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45" name="Rectangle 44">
            <a:extLst>
              <a:ext uri="{FF2B5EF4-FFF2-40B4-BE49-F238E27FC236}">
                <a16:creationId xmlns:a16="http://schemas.microsoft.com/office/drawing/2014/main" id="{3B7E9DD4-595A-D340-810C-C19388763164}"/>
              </a:ext>
            </a:extLst>
          </p:cNvPr>
          <p:cNvSpPr/>
          <p:nvPr/>
        </p:nvSpPr>
        <p:spPr>
          <a:xfrm>
            <a:off x="918928" y="2842104"/>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03</a:t>
            </a:r>
            <a:endParaRPr lang="en-SG" b="1" dirty="0">
              <a:solidFill>
                <a:schemeClr val="bg1"/>
              </a:solidFill>
              <a:latin typeface="Lucida Sans Typewriter" panose="020B0509030504030204" pitchFamily="49" charset="77"/>
            </a:endParaRPr>
          </a:p>
        </p:txBody>
      </p:sp>
      <p:sp>
        <p:nvSpPr>
          <p:cNvPr id="50" name="Oval 49">
            <a:extLst>
              <a:ext uri="{FF2B5EF4-FFF2-40B4-BE49-F238E27FC236}">
                <a16:creationId xmlns:a16="http://schemas.microsoft.com/office/drawing/2014/main" id="{AF3331EB-1512-AD40-95B8-AFB6B2199E8F}"/>
              </a:ext>
            </a:extLst>
          </p:cNvPr>
          <p:cNvSpPr/>
          <p:nvPr/>
        </p:nvSpPr>
        <p:spPr>
          <a:xfrm>
            <a:off x="967053" y="3763302"/>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51" name="Rectangle 50">
            <a:extLst>
              <a:ext uri="{FF2B5EF4-FFF2-40B4-BE49-F238E27FC236}">
                <a16:creationId xmlns:a16="http://schemas.microsoft.com/office/drawing/2014/main" id="{0E5FBE91-7E0E-574E-8981-CDFB91C62990}"/>
              </a:ext>
            </a:extLst>
          </p:cNvPr>
          <p:cNvSpPr/>
          <p:nvPr/>
        </p:nvSpPr>
        <p:spPr>
          <a:xfrm>
            <a:off x="918928" y="3671624"/>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04</a:t>
            </a:r>
            <a:endParaRPr lang="en-SG" b="1" dirty="0">
              <a:solidFill>
                <a:schemeClr val="bg1"/>
              </a:solidFill>
              <a:latin typeface="Lucida Sans Typewriter" panose="020B0509030504030204" pitchFamily="49" charset="77"/>
            </a:endParaRPr>
          </a:p>
        </p:txBody>
      </p:sp>
      <p:sp>
        <p:nvSpPr>
          <p:cNvPr id="52" name="Oval 51">
            <a:extLst>
              <a:ext uri="{FF2B5EF4-FFF2-40B4-BE49-F238E27FC236}">
                <a16:creationId xmlns:a16="http://schemas.microsoft.com/office/drawing/2014/main" id="{3FAB2F80-A913-CD45-B6CF-B648F74E5840}"/>
              </a:ext>
            </a:extLst>
          </p:cNvPr>
          <p:cNvSpPr/>
          <p:nvPr/>
        </p:nvSpPr>
        <p:spPr>
          <a:xfrm>
            <a:off x="967053" y="4592822"/>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53" name="Rectangle 52">
            <a:extLst>
              <a:ext uri="{FF2B5EF4-FFF2-40B4-BE49-F238E27FC236}">
                <a16:creationId xmlns:a16="http://schemas.microsoft.com/office/drawing/2014/main" id="{ACD81F87-CDAC-7142-97D8-EC4D09A5184B}"/>
              </a:ext>
            </a:extLst>
          </p:cNvPr>
          <p:cNvSpPr/>
          <p:nvPr/>
        </p:nvSpPr>
        <p:spPr>
          <a:xfrm>
            <a:off x="918928" y="4501144"/>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05</a:t>
            </a:r>
            <a:endParaRPr lang="en-SG" b="1" dirty="0">
              <a:solidFill>
                <a:schemeClr val="bg1"/>
              </a:solidFill>
              <a:latin typeface="Lucida Sans Typewriter" panose="020B0509030504030204" pitchFamily="49" charset="77"/>
            </a:endParaRPr>
          </a:p>
        </p:txBody>
      </p:sp>
      <p:sp>
        <p:nvSpPr>
          <p:cNvPr id="54" name="Oval 53">
            <a:extLst>
              <a:ext uri="{FF2B5EF4-FFF2-40B4-BE49-F238E27FC236}">
                <a16:creationId xmlns:a16="http://schemas.microsoft.com/office/drawing/2014/main" id="{05EA3A3E-73AC-CB43-BE98-3742C8F5A24B}"/>
              </a:ext>
            </a:extLst>
          </p:cNvPr>
          <p:cNvSpPr/>
          <p:nvPr/>
        </p:nvSpPr>
        <p:spPr>
          <a:xfrm>
            <a:off x="967053" y="5406299"/>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55" name="Rectangle 54">
            <a:extLst>
              <a:ext uri="{FF2B5EF4-FFF2-40B4-BE49-F238E27FC236}">
                <a16:creationId xmlns:a16="http://schemas.microsoft.com/office/drawing/2014/main" id="{007C40E4-5E26-2746-BA13-717B3F30F1DF}"/>
              </a:ext>
            </a:extLst>
          </p:cNvPr>
          <p:cNvSpPr/>
          <p:nvPr/>
        </p:nvSpPr>
        <p:spPr>
          <a:xfrm>
            <a:off x="918928" y="5314623"/>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06</a:t>
            </a:r>
            <a:endParaRPr lang="en-SG" b="1" dirty="0">
              <a:solidFill>
                <a:schemeClr val="bg1"/>
              </a:solidFill>
              <a:latin typeface="Lucida Sans Typewriter" panose="020B0509030504030204" pitchFamily="49" charset="77"/>
            </a:endParaRPr>
          </a:p>
        </p:txBody>
      </p:sp>
      <p:sp>
        <p:nvSpPr>
          <p:cNvPr id="57" name="Rectangle 56">
            <a:extLst>
              <a:ext uri="{FF2B5EF4-FFF2-40B4-BE49-F238E27FC236}">
                <a16:creationId xmlns:a16="http://schemas.microsoft.com/office/drawing/2014/main" id="{A08E63AA-5A64-FB41-B4C1-D655E539289E}"/>
              </a:ext>
            </a:extLst>
          </p:cNvPr>
          <p:cNvSpPr/>
          <p:nvPr/>
        </p:nvSpPr>
        <p:spPr>
          <a:xfrm>
            <a:off x="2053395" y="1253036"/>
            <a:ext cx="6651148" cy="590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solidFill>
                  <a:srgbClr val="191919"/>
                </a:solidFill>
                <a:latin typeface="Century Gothic"/>
                <a:ea typeface="Kozuka Gothic Pr6N EL" panose="020B0200000000000000" pitchFamily="34" charset="-128"/>
                <a:cs typeface="Century Gothic"/>
              </a:rPr>
              <a:t>Introduction</a:t>
            </a:r>
          </a:p>
        </p:txBody>
      </p:sp>
      <p:sp>
        <p:nvSpPr>
          <p:cNvPr id="83" name="Rectangle 82">
            <a:extLst>
              <a:ext uri="{FF2B5EF4-FFF2-40B4-BE49-F238E27FC236}">
                <a16:creationId xmlns:a16="http://schemas.microsoft.com/office/drawing/2014/main" id="{E07A1AE8-1FB0-8841-8F5F-F9E6AA940F17}"/>
              </a:ext>
            </a:extLst>
          </p:cNvPr>
          <p:cNvSpPr/>
          <p:nvPr/>
        </p:nvSpPr>
        <p:spPr>
          <a:xfrm>
            <a:off x="2053395" y="2084075"/>
            <a:ext cx="6651148" cy="590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solidFill>
                  <a:srgbClr val="191919"/>
                </a:solidFill>
                <a:latin typeface="Century Gothic"/>
                <a:ea typeface="Kozuka Gothic Pr6N EL" panose="020B0200000000000000" pitchFamily="34" charset="-128"/>
                <a:cs typeface="Century Gothic"/>
              </a:rPr>
              <a:t>Problem &amp; Solution</a:t>
            </a:r>
          </a:p>
        </p:txBody>
      </p:sp>
      <p:sp>
        <p:nvSpPr>
          <p:cNvPr id="84" name="Rectangle 83">
            <a:extLst>
              <a:ext uri="{FF2B5EF4-FFF2-40B4-BE49-F238E27FC236}">
                <a16:creationId xmlns:a16="http://schemas.microsoft.com/office/drawing/2014/main" id="{80F10058-3B2A-BF42-A8EE-B1D3971670FD}"/>
              </a:ext>
            </a:extLst>
          </p:cNvPr>
          <p:cNvSpPr/>
          <p:nvPr/>
        </p:nvSpPr>
        <p:spPr>
          <a:xfrm>
            <a:off x="2053395" y="2929701"/>
            <a:ext cx="6651148" cy="590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solidFill>
                  <a:srgbClr val="191919"/>
                </a:solidFill>
                <a:latin typeface="Century Gothic"/>
                <a:ea typeface="Kozuka Gothic Pr6N EL" panose="020B0200000000000000" pitchFamily="34" charset="-128"/>
                <a:cs typeface="Century Gothic"/>
              </a:rPr>
              <a:t>Demo</a:t>
            </a:r>
          </a:p>
        </p:txBody>
      </p:sp>
      <p:sp>
        <p:nvSpPr>
          <p:cNvPr id="85" name="Rectangle 84">
            <a:extLst>
              <a:ext uri="{FF2B5EF4-FFF2-40B4-BE49-F238E27FC236}">
                <a16:creationId xmlns:a16="http://schemas.microsoft.com/office/drawing/2014/main" id="{059AFD55-06E2-634B-A642-BC1D35857609}"/>
              </a:ext>
            </a:extLst>
          </p:cNvPr>
          <p:cNvSpPr/>
          <p:nvPr/>
        </p:nvSpPr>
        <p:spPr>
          <a:xfrm>
            <a:off x="2053395" y="3791953"/>
            <a:ext cx="6651148" cy="590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solidFill>
                  <a:srgbClr val="191919"/>
                </a:solidFill>
                <a:latin typeface="Century Gothic"/>
                <a:ea typeface="Kozuka Gothic Pr6N EL" panose="020B0200000000000000" pitchFamily="34" charset="-128"/>
                <a:cs typeface="Century Gothic"/>
              </a:rPr>
              <a:t>Project Plan</a:t>
            </a:r>
          </a:p>
        </p:txBody>
      </p:sp>
      <p:sp>
        <p:nvSpPr>
          <p:cNvPr id="86" name="Rectangle 85">
            <a:extLst>
              <a:ext uri="{FF2B5EF4-FFF2-40B4-BE49-F238E27FC236}">
                <a16:creationId xmlns:a16="http://schemas.microsoft.com/office/drawing/2014/main" id="{8379A309-0AA5-C142-92AD-88B3BE9EF4F5}"/>
              </a:ext>
            </a:extLst>
          </p:cNvPr>
          <p:cNvSpPr/>
          <p:nvPr/>
        </p:nvSpPr>
        <p:spPr>
          <a:xfrm>
            <a:off x="2007346" y="4592821"/>
            <a:ext cx="6651148" cy="590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solidFill>
                  <a:srgbClr val="191919"/>
                </a:solidFill>
                <a:latin typeface="Century Gothic"/>
                <a:ea typeface="Kozuka Gothic Pr6N EL" panose="020B0200000000000000" pitchFamily="34" charset="-128"/>
                <a:cs typeface="Century Gothic"/>
              </a:rPr>
              <a:t>X-Factor</a:t>
            </a:r>
          </a:p>
        </p:txBody>
      </p:sp>
      <p:sp>
        <p:nvSpPr>
          <p:cNvPr id="87" name="Rectangle 86">
            <a:extLst>
              <a:ext uri="{FF2B5EF4-FFF2-40B4-BE49-F238E27FC236}">
                <a16:creationId xmlns:a16="http://schemas.microsoft.com/office/drawing/2014/main" id="{68E93AF8-3B40-CC45-8659-75E0733099A3}"/>
              </a:ext>
            </a:extLst>
          </p:cNvPr>
          <p:cNvSpPr/>
          <p:nvPr/>
        </p:nvSpPr>
        <p:spPr>
          <a:xfrm>
            <a:off x="2053395" y="5381079"/>
            <a:ext cx="6651148" cy="590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solidFill>
                  <a:srgbClr val="191919"/>
                </a:solidFill>
                <a:latin typeface="Century Gothic"/>
                <a:ea typeface="Kozuka Gothic Pr6N EL" panose="020B0200000000000000" pitchFamily="34" charset="-128"/>
                <a:cs typeface="Century Gothic"/>
              </a:rPr>
              <a:t>Learning Outcome</a:t>
            </a:r>
          </a:p>
        </p:txBody>
      </p:sp>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4" y="-153625"/>
            <a:ext cx="3917504"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AGENDA</a:t>
            </a:r>
          </a:p>
        </p:txBody>
      </p:sp>
    </p:spTree>
    <p:extLst>
      <p:ext uri="{BB962C8B-B14F-4D97-AF65-F5344CB8AC3E}">
        <p14:creationId xmlns:p14="http://schemas.microsoft.com/office/powerpoint/2010/main" val="208566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6" y="-153625"/>
            <a:ext cx="9833814"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SCENARIO – SEARCH FOR TRACK</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5" y="6550224"/>
            <a:ext cx="630301" cy="307777"/>
          </a:xfrm>
          <a:prstGeom prst="rect">
            <a:avLst/>
          </a:prstGeom>
        </p:spPr>
        <p:txBody>
          <a:bodyPr wrap="none">
            <a:spAutoFit/>
          </a:bodyPr>
          <a:lstStyle/>
          <a:p>
            <a:r>
              <a:rPr lang="en-SG" sz="1400" b="1" dirty="0"/>
              <a:t>Demo</a:t>
            </a:r>
            <a:endParaRPr lang="en-US" sz="1400" b="1" dirty="0"/>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2" name="Rectangle 1">
            <a:extLst>
              <a:ext uri="{FF2B5EF4-FFF2-40B4-BE49-F238E27FC236}">
                <a16:creationId xmlns:a16="http://schemas.microsoft.com/office/drawing/2014/main" id="{99469D1E-2688-BE48-A5EC-A75C7255A81B}"/>
              </a:ext>
            </a:extLst>
          </p:cNvPr>
          <p:cNvSpPr/>
          <p:nvPr/>
        </p:nvSpPr>
        <p:spPr>
          <a:xfrm>
            <a:off x="1575217" y="1326535"/>
            <a:ext cx="9918411" cy="4647426"/>
          </a:xfrm>
          <a:prstGeom prst="rect">
            <a:avLst/>
          </a:prstGeom>
        </p:spPr>
        <p:txBody>
          <a:bodyPr wrap="square">
            <a:spAutoFit/>
          </a:bodyPr>
          <a:lstStyle/>
          <a:p>
            <a:pPr>
              <a:spcAft>
                <a:spcPts val="2400"/>
              </a:spcAft>
            </a:pPr>
            <a:r>
              <a:rPr lang="en-SG" sz="2400" dirty="0">
                <a:latin typeface="Arial" panose="020B0604020202020204" pitchFamily="34" charset="0"/>
                <a:ea typeface="Open Sans"/>
                <a:cs typeface="Arial" panose="020B0604020202020204" pitchFamily="34" charset="0"/>
                <a:sym typeface="Open Sans"/>
              </a:rPr>
              <a:t>Following that, he can select the track option and search for the available track</a:t>
            </a:r>
          </a:p>
          <a:p>
            <a:pPr>
              <a:spcAft>
                <a:spcPts val="2400"/>
              </a:spcAft>
            </a:pPr>
            <a:r>
              <a:rPr lang="en-SG" sz="2400" dirty="0">
                <a:latin typeface="Arial" panose="020B0604020202020204" pitchFamily="34" charset="0"/>
                <a:ea typeface="Open Sans"/>
                <a:cs typeface="Arial" panose="020B0604020202020204" pitchFamily="34" charset="0"/>
                <a:sym typeface="Open Sans"/>
              </a:rPr>
              <a:t>The search results will display all track relevant skills as well as the skills gap the student has in relation to the track</a:t>
            </a:r>
          </a:p>
          <a:p>
            <a:pPr>
              <a:spcAft>
                <a:spcPts val="2400"/>
              </a:spcAft>
            </a:pPr>
            <a:r>
              <a:rPr lang="en-SG" sz="2400" dirty="0">
                <a:latin typeface="Arial" panose="020B0604020202020204" pitchFamily="34" charset="0"/>
                <a:ea typeface="Open Sans"/>
                <a:cs typeface="Arial" panose="020B0604020202020204" pitchFamily="34" charset="0"/>
                <a:sym typeface="Open Sans"/>
              </a:rPr>
              <a:t>To help cover the skills gap, the student will be able to view relevant track courses that will help him to fill the gap</a:t>
            </a:r>
          </a:p>
          <a:p>
            <a:pPr>
              <a:spcAft>
                <a:spcPts val="2400"/>
              </a:spcAft>
            </a:pPr>
            <a:r>
              <a:rPr lang="en-SG" sz="2400" dirty="0">
                <a:latin typeface="Arial" panose="020B0604020202020204" pitchFamily="34" charset="0"/>
                <a:ea typeface="Open Sans"/>
                <a:cs typeface="Arial" panose="020B0604020202020204" pitchFamily="34" charset="0"/>
                <a:sym typeface="Open Sans"/>
              </a:rPr>
              <a:t>Following that, he can view relevant jobs as well its respective wage details </a:t>
            </a:r>
          </a:p>
          <a:p>
            <a:pPr>
              <a:spcAft>
                <a:spcPts val="2400"/>
              </a:spcAft>
            </a:pPr>
            <a:r>
              <a:rPr lang="en-SG" sz="2400" dirty="0">
                <a:latin typeface="Arial" panose="020B0604020202020204" pitchFamily="34" charset="0"/>
                <a:ea typeface="Open Sans"/>
                <a:cs typeface="Arial" panose="020B0604020202020204" pitchFamily="34" charset="0"/>
                <a:sym typeface="Open Sans"/>
              </a:rPr>
              <a:t>As he selects the job option, it will display the career pathway of the job</a:t>
            </a:r>
          </a:p>
        </p:txBody>
      </p:sp>
      <p:sp>
        <p:nvSpPr>
          <p:cNvPr id="11" name="Oval 10">
            <a:extLst>
              <a:ext uri="{FF2B5EF4-FFF2-40B4-BE49-F238E27FC236}">
                <a16:creationId xmlns:a16="http://schemas.microsoft.com/office/drawing/2014/main" id="{36F57130-BABB-714B-B0DA-E6DE729B44B4}"/>
              </a:ext>
            </a:extLst>
          </p:cNvPr>
          <p:cNvSpPr/>
          <p:nvPr/>
        </p:nvSpPr>
        <p:spPr>
          <a:xfrm>
            <a:off x="677827" y="1466110"/>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016B6ABB-D7BD-D94B-B4AB-807F3B799250}"/>
              </a:ext>
            </a:extLst>
          </p:cNvPr>
          <p:cNvSpPr/>
          <p:nvPr/>
        </p:nvSpPr>
        <p:spPr>
          <a:xfrm>
            <a:off x="629701" y="1374432"/>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05</a:t>
            </a:r>
            <a:endParaRPr lang="en-SG" b="1" dirty="0">
              <a:solidFill>
                <a:schemeClr val="bg1"/>
              </a:solidFill>
              <a:latin typeface="Lucida Sans Typewriter" panose="020B0509030504030204" pitchFamily="49" charset="77"/>
            </a:endParaRPr>
          </a:p>
        </p:txBody>
      </p:sp>
      <p:sp>
        <p:nvSpPr>
          <p:cNvPr id="13" name="Oval 12">
            <a:extLst>
              <a:ext uri="{FF2B5EF4-FFF2-40B4-BE49-F238E27FC236}">
                <a16:creationId xmlns:a16="http://schemas.microsoft.com/office/drawing/2014/main" id="{16233432-DBE7-4E43-8648-202E5EBA1657}"/>
              </a:ext>
            </a:extLst>
          </p:cNvPr>
          <p:cNvSpPr/>
          <p:nvPr/>
        </p:nvSpPr>
        <p:spPr>
          <a:xfrm>
            <a:off x="677827" y="2503791"/>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8A032453-E6CF-C84C-80D8-C574C69B4A7B}"/>
              </a:ext>
            </a:extLst>
          </p:cNvPr>
          <p:cNvSpPr/>
          <p:nvPr/>
        </p:nvSpPr>
        <p:spPr>
          <a:xfrm>
            <a:off x="629701" y="2412114"/>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06</a:t>
            </a:r>
            <a:endParaRPr lang="en-SG" b="1" dirty="0">
              <a:solidFill>
                <a:schemeClr val="bg1"/>
              </a:solidFill>
              <a:latin typeface="Lucida Sans Typewriter" panose="020B0509030504030204" pitchFamily="49" charset="77"/>
            </a:endParaRPr>
          </a:p>
        </p:txBody>
      </p:sp>
      <p:sp>
        <p:nvSpPr>
          <p:cNvPr id="15" name="Oval 14">
            <a:extLst>
              <a:ext uri="{FF2B5EF4-FFF2-40B4-BE49-F238E27FC236}">
                <a16:creationId xmlns:a16="http://schemas.microsoft.com/office/drawing/2014/main" id="{0BF3152A-9887-CB4A-9EBD-A7E2E6EA28C5}"/>
              </a:ext>
            </a:extLst>
          </p:cNvPr>
          <p:cNvSpPr/>
          <p:nvPr/>
        </p:nvSpPr>
        <p:spPr>
          <a:xfrm>
            <a:off x="672281" y="3543814"/>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6DF150F1-BEE4-3F41-8508-BE5075EE2C6D}"/>
              </a:ext>
            </a:extLst>
          </p:cNvPr>
          <p:cNvSpPr/>
          <p:nvPr/>
        </p:nvSpPr>
        <p:spPr>
          <a:xfrm>
            <a:off x="624156" y="3452136"/>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07</a:t>
            </a:r>
            <a:endParaRPr lang="en-SG" b="1" dirty="0">
              <a:solidFill>
                <a:schemeClr val="bg1"/>
              </a:solidFill>
              <a:latin typeface="Lucida Sans Typewriter" panose="020B0509030504030204" pitchFamily="49" charset="77"/>
            </a:endParaRPr>
          </a:p>
        </p:txBody>
      </p:sp>
      <p:sp>
        <p:nvSpPr>
          <p:cNvPr id="17" name="Oval 16">
            <a:extLst>
              <a:ext uri="{FF2B5EF4-FFF2-40B4-BE49-F238E27FC236}">
                <a16:creationId xmlns:a16="http://schemas.microsoft.com/office/drawing/2014/main" id="{44681D37-0A6C-EB4F-83BF-A6BA1702A52D}"/>
              </a:ext>
            </a:extLst>
          </p:cNvPr>
          <p:cNvSpPr/>
          <p:nvPr/>
        </p:nvSpPr>
        <p:spPr>
          <a:xfrm>
            <a:off x="672281" y="4530875"/>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8" name="Rectangle 17">
            <a:extLst>
              <a:ext uri="{FF2B5EF4-FFF2-40B4-BE49-F238E27FC236}">
                <a16:creationId xmlns:a16="http://schemas.microsoft.com/office/drawing/2014/main" id="{FB18B4BB-DA3A-AF4F-9B93-EC9E5233B49A}"/>
              </a:ext>
            </a:extLst>
          </p:cNvPr>
          <p:cNvSpPr/>
          <p:nvPr/>
        </p:nvSpPr>
        <p:spPr>
          <a:xfrm>
            <a:off x="624156" y="4439199"/>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08</a:t>
            </a:r>
            <a:endParaRPr lang="en-SG" b="1" dirty="0">
              <a:solidFill>
                <a:schemeClr val="bg1"/>
              </a:solidFill>
              <a:latin typeface="Lucida Sans Typewriter" panose="020B0509030504030204" pitchFamily="49" charset="77"/>
            </a:endParaRPr>
          </a:p>
        </p:txBody>
      </p:sp>
      <p:sp>
        <p:nvSpPr>
          <p:cNvPr id="19" name="Oval 18">
            <a:extLst>
              <a:ext uri="{FF2B5EF4-FFF2-40B4-BE49-F238E27FC236}">
                <a16:creationId xmlns:a16="http://schemas.microsoft.com/office/drawing/2014/main" id="{F6B468C8-54E8-0141-B4E0-1A38B365360E}"/>
              </a:ext>
            </a:extLst>
          </p:cNvPr>
          <p:cNvSpPr/>
          <p:nvPr/>
        </p:nvSpPr>
        <p:spPr>
          <a:xfrm>
            <a:off x="672281" y="5482699"/>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20" name="Rectangle 19">
            <a:extLst>
              <a:ext uri="{FF2B5EF4-FFF2-40B4-BE49-F238E27FC236}">
                <a16:creationId xmlns:a16="http://schemas.microsoft.com/office/drawing/2014/main" id="{251BACDE-878A-BB41-9424-FBAC1F4EA842}"/>
              </a:ext>
            </a:extLst>
          </p:cNvPr>
          <p:cNvSpPr/>
          <p:nvPr/>
        </p:nvSpPr>
        <p:spPr>
          <a:xfrm>
            <a:off x="624156" y="5391023"/>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09</a:t>
            </a:r>
            <a:endParaRPr lang="en-SG" b="1" dirty="0">
              <a:solidFill>
                <a:schemeClr val="bg1"/>
              </a:solidFill>
              <a:latin typeface="Lucida Sans Typewriter" panose="020B0509030504030204" pitchFamily="49" charset="77"/>
            </a:endParaRPr>
          </a:p>
        </p:txBody>
      </p:sp>
    </p:spTree>
    <p:extLst>
      <p:ext uri="{BB962C8B-B14F-4D97-AF65-F5344CB8AC3E}">
        <p14:creationId xmlns:p14="http://schemas.microsoft.com/office/powerpoint/2010/main" val="267784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4026572"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PERSONA</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5" y="6550224"/>
            <a:ext cx="630301" cy="307777"/>
          </a:xfrm>
          <a:prstGeom prst="rect">
            <a:avLst/>
          </a:prstGeom>
        </p:spPr>
        <p:txBody>
          <a:bodyPr wrap="none">
            <a:spAutoFit/>
          </a:bodyPr>
          <a:lstStyle/>
          <a:p>
            <a:r>
              <a:rPr lang="en-SG" sz="1400" b="1" dirty="0"/>
              <a:t>Demo</a:t>
            </a:r>
            <a:endParaRPr lang="en-US" sz="1400" b="1" dirty="0"/>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2" name="Rectangle 1">
            <a:extLst>
              <a:ext uri="{FF2B5EF4-FFF2-40B4-BE49-F238E27FC236}">
                <a16:creationId xmlns:a16="http://schemas.microsoft.com/office/drawing/2014/main" id="{9033C867-A643-9942-AAB3-E50DB0DF2F7B}"/>
              </a:ext>
            </a:extLst>
          </p:cNvPr>
          <p:cNvSpPr/>
          <p:nvPr/>
        </p:nvSpPr>
        <p:spPr>
          <a:xfrm>
            <a:off x="3962402" y="1229961"/>
            <a:ext cx="7908757" cy="4532331"/>
          </a:xfrm>
          <a:prstGeom prst="rect">
            <a:avLst/>
          </a:prstGeom>
        </p:spPr>
        <p:txBody>
          <a:bodyPr wrap="square">
            <a:spAutoFit/>
          </a:bodyPr>
          <a:lstStyle/>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Name: </a:t>
            </a:r>
            <a:r>
              <a:rPr lang="en-SG" sz="2200" dirty="0">
                <a:solidFill>
                  <a:srgbClr val="000000"/>
                </a:solidFill>
                <a:latin typeface="Arial" panose="020B0604020202020204" pitchFamily="34" charset="0"/>
                <a:ea typeface="Open Sans"/>
                <a:cs typeface="Arial" panose="020B0604020202020204" pitchFamily="34" charset="0"/>
                <a:sym typeface="Open Sans"/>
              </a:rPr>
              <a:t>	                </a:t>
            </a:r>
            <a:r>
              <a:rPr lang="en-SG" sz="2200" dirty="0">
                <a:latin typeface="Arial" panose="020B0604020202020204" pitchFamily="34" charset="0"/>
                <a:ea typeface="Open Sans"/>
                <a:cs typeface="Arial" panose="020B0604020202020204" pitchFamily="34" charset="0"/>
                <a:sym typeface="Open Sans"/>
              </a:rPr>
              <a:t>Amy Tan</a:t>
            </a: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Age: </a:t>
            </a:r>
            <a:r>
              <a:rPr lang="en-SG" sz="2200" dirty="0">
                <a:solidFill>
                  <a:srgbClr val="000000"/>
                </a:solidFill>
                <a:latin typeface="Arial" panose="020B0604020202020204" pitchFamily="34" charset="0"/>
                <a:ea typeface="Open Sans"/>
                <a:cs typeface="Arial" panose="020B0604020202020204" pitchFamily="34" charset="0"/>
                <a:sym typeface="Open Sans"/>
              </a:rPr>
              <a:t>		                     22</a:t>
            </a:r>
            <a:endParaRPr lang="en-SG" sz="2200" dirty="0">
              <a:latin typeface="Arial" panose="020B0604020202020204" pitchFamily="34" charset="0"/>
              <a:ea typeface="Open Sans"/>
              <a:cs typeface="Arial" panose="020B0604020202020204" pitchFamily="34" charset="0"/>
              <a:sym typeface="Open Sans"/>
            </a:endParaRP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Profession:</a:t>
            </a:r>
            <a:r>
              <a:rPr lang="en-SG" sz="2200" dirty="0">
                <a:solidFill>
                  <a:srgbClr val="000000"/>
                </a:solidFill>
                <a:latin typeface="Arial" panose="020B0604020202020204" pitchFamily="34" charset="0"/>
                <a:ea typeface="Open Sans"/>
                <a:cs typeface="Arial" panose="020B0604020202020204" pitchFamily="34" charset="0"/>
                <a:sym typeface="Open Sans"/>
              </a:rPr>
              <a:t> 	                  Student</a:t>
            </a: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Year Of Study:                     3</a:t>
            </a:r>
            <a:r>
              <a:rPr lang="en-SG" sz="2200" dirty="0">
                <a:solidFill>
                  <a:srgbClr val="000000"/>
                </a:solidFill>
                <a:latin typeface="Arial" panose="020B0604020202020204" pitchFamily="34" charset="0"/>
                <a:ea typeface="Open Sans"/>
                <a:cs typeface="Arial" panose="020B0604020202020204" pitchFamily="34" charset="0"/>
                <a:sym typeface="Open Sans"/>
              </a:rPr>
              <a:t> </a:t>
            </a: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Major:                        </a:t>
            </a:r>
            <a:r>
              <a:rPr lang="en-SG" sz="2200" dirty="0">
                <a:solidFill>
                  <a:srgbClr val="000000"/>
                </a:solidFill>
                <a:latin typeface="Arial" panose="020B0604020202020204" pitchFamily="34" charset="0"/>
                <a:ea typeface="Open Sans"/>
                <a:cs typeface="Arial" panose="020B0604020202020204" pitchFamily="34" charset="0"/>
                <a:sym typeface="Open Sans"/>
              </a:rPr>
              <a:t>Information Systems </a:t>
            </a:r>
          </a:p>
          <a:p>
            <a:pPr lvl="0">
              <a:lnSpc>
                <a:spcPct val="110000"/>
              </a:lnSpc>
            </a:pPr>
            <a:r>
              <a:rPr lang="en-SG" sz="2200" dirty="0">
                <a:solidFill>
                  <a:srgbClr val="000000"/>
                </a:solidFill>
                <a:latin typeface="Arial" panose="020B0604020202020204" pitchFamily="34" charset="0"/>
                <a:ea typeface="Open Sans"/>
                <a:cs typeface="Arial" panose="020B0604020202020204" pitchFamily="34" charset="0"/>
                <a:sym typeface="Open Sans"/>
              </a:rPr>
              <a:t>                                   with Financial Technology Track</a:t>
            </a:r>
            <a:endParaRPr lang="en-SG" sz="2200" b="1" dirty="0">
              <a:latin typeface="Arial" panose="020B0604020202020204" pitchFamily="34" charset="0"/>
              <a:ea typeface="Open Sans"/>
              <a:cs typeface="Arial" panose="020B0604020202020204" pitchFamily="34" charset="0"/>
              <a:sym typeface="Open Sans"/>
            </a:endParaRP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Tech-savviness:              </a:t>
            </a:r>
            <a:r>
              <a:rPr lang="en-SG" sz="2200" dirty="0">
                <a:latin typeface="Arial" panose="020B0604020202020204" pitchFamily="34" charset="0"/>
                <a:ea typeface="Open Sans"/>
                <a:cs typeface="Arial" panose="020B0604020202020204" pitchFamily="34" charset="0"/>
                <a:sym typeface="Open Sans"/>
              </a:rPr>
              <a:t>Advanced</a:t>
            </a:r>
          </a:p>
          <a:p>
            <a:pPr lvl="0">
              <a:lnSpc>
                <a:spcPct val="110000"/>
              </a:lnSpc>
            </a:pPr>
            <a:r>
              <a:rPr lang="en-SG" sz="2200" b="1" dirty="0">
                <a:solidFill>
                  <a:srgbClr val="000000"/>
                </a:solidFill>
                <a:latin typeface="Arial" panose="020B0604020202020204" pitchFamily="34" charset="0"/>
                <a:ea typeface="Open Sans"/>
                <a:cs typeface="Arial" panose="020B0604020202020204" pitchFamily="34" charset="0"/>
                <a:sym typeface="Open Sans"/>
              </a:rPr>
              <a:t>Goals:</a:t>
            </a:r>
            <a:r>
              <a:rPr lang="en-SG" sz="2200" dirty="0">
                <a:solidFill>
                  <a:srgbClr val="000000"/>
                </a:solidFill>
                <a:latin typeface="Arial" panose="020B0604020202020204" pitchFamily="34" charset="0"/>
                <a:ea typeface="Open Sans"/>
                <a:cs typeface="Arial" panose="020B0604020202020204" pitchFamily="34" charset="0"/>
                <a:sym typeface="Open Sans"/>
              </a:rPr>
              <a:t> </a:t>
            </a:r>
          </a:p>
          <a:p>
            <a:pPr marL="342891" indent="-342891">
              <a:lnSpc>
                <a:spcPct val="110000"/>
              </a:lnSpc>
              <a:buFont typeface="Arial" panose="020B0604020202020204" pitchFamily="34" charset="0"/>
              <a:buChar char="•"/>
            </a:pPr>
            <a:r>
              <a:rPr lang="en-SG" sz="2200" dirty="0">
                <a:latin typeface="Arial" panose="020B0604020202020204" pitchFamily="34" charset="0"/>
                <a:ea typeface="Open Sans"/>
                <a:cs typeface="Arial" panose="020B0604020202020204" pitchFamily="34" charset="0"/>
                <a:sym typeface="Open Sans"/>
              </a:rPr>
              <a:t>Has interest in the FinTech sector and has chosen the relevant track</a:t>
            </a:r>
          </a:p>
          <a:p>
            <a:pPr marL="342891" indent="-342891">
              <a:lnSpc>
                <a:spcPct val="110000"/>
              </a:lnSpc>
              <a:buFont typeface="Arial" panose="020B0604020202020204" pitchFamily="34" charset="0"/>
              <a:buChar char="•"/>
            </a:pPr>
            <a:r>
              <a:rPr lang="en-SG" sz="2200" dirty="0">
                <a:latin typeface="Arial" panose="020B0604020202020204" pitchFamily="34" charset="0"/>
                <a:ea typeface="Open Sans"/>
                <a:cs typeface="Arial" panose="020B0604020202020204" pitchFamily="34" charset="0"/>
                <a:sym typeface="Open Sans"/>
              </a:rPr>
              <a:t>Wants to find out what kind of job suits her best given her current skillset</a:t>
            </a:r>
          </a:p>
        </p:txBody>
      </p:sp>
      <p:pic>
        <p:nvPicPr>
          <p:cNvPr id="5" name="Picture 4">
            <a:extLst>
              <a:ext uri="{FF2B5EF4-FFF2-40B4-BE49-F238E27FC236}">
                <a16:creationId xmlns:a16="http://schemas.microsoft.com/office/drawing/2014/main" id="{5E649D46-04B5-4044-97F1-C99EF6A71E75}"/>
              </a:ext>
            </a:extLst>
          </p:cNvPr>
          <p:cNvPicPr>
            <a:picLocks noChangeAspect="1"/>
          </p:cNvPicPr>
          <p:nvPr/>
        </p:nvPicPr>
        <p:blipFill>
          <a:blip r:embed="rId3"/>
          <a:stretch>
            <a:fillRect/>
          </a:stretch>
        </p:blipFill>
        <p:spPr>
          <a:xfrm>
            <a:off x="510104" y="2067376"/>
            <a:ext cx="2857500" cy="2857500"/>
          </a:xfrm>
          <a:prstGeom prst="rect">
            <a:avLst/>
          </a:prstGeom>
        </p:spPr>
      </p:pic>
    </p:spTree>
    <p:extLst>
      <p:ext uri="{BB962C8B-B14F-4D97-AF65-F5344CB8AC3E}">
        <p14:creationId xmlns:p14="http://schemas.microsoft.com/office/powerpoint/2010/main" val="363108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6" y="-153625"/>
            <a:ext cx="10335065"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SCENARIO – SEARCH FOR CAREER</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5" y="6550224"/>
            <a:ext cx="630301" cy="307777"/>
          </a:xfrm>
          <a:prstGeom prst="rect">
            <a:avLst/>
          </a:prstGeom>
        </p:spPr>
        <p:txBody>
          <a:bodyPr wrap="none">
            <a:spAutoFit/>
          </a:bodyPr>
          <a:lstStyle/>
          <a:p>
            <a:r>
              <a:rPr lang="en-SG" sz="1400" b="1" dirty="0"/>
              <a:t>Demo</a:t>
            </a:r>
            <a:endParaRPr lang="en-US" sz="1400" b="1" dirty="0"/>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2" name="Rectangle 1">
            <a:extLst>
              <a:ext uri="{FF2B5EF4-FFF2-40B4-BE49-F238E27FC236}">
                <a16:creationId xmlns:a16="http://schemas.microsoft.com/office/drawing/2014/main" id="{C2368A39-B1A3-AC4B-ADFC-088654EE02F5}"/>
              </a:ext>
            </a:extLst>
          </p:cNvPr>
          <p:cNvSpPr/>
          <p:nvPr/>
        </p:nvSpPr>
        <p:spPr>
          <a:xfrm>
            <a:off x="1736132" y="1333630"/>
            <a:ext cx="9689432" cy="4570482"/>
          </a:xfrm>
          <a:prstGeom prst="rect">
            <a:avLst/>
          </a:prstGeom>
        </p:spPr>
        <p:txBody>
          <a:bodyPr wrap="square">
            <a:spAutoFit/>
          </a:bodyPr>
          <a:lstStyle/>
          <a:p>
            <a:pPr>
              <a:spcAft>
                <a:spcPts val="3000"/>
              </a:spcAft>
            </a:pPr>
            <a:r>
              <a:rPr lang="en-SG" sz="2400" dirty="0">
                <a:latin typeface="Arial" panose="020B0604020202020204" pitchFamily="34" charset="0"/>
                <a:ea typeface="Open Sans"/>
                <a:cs typeface="Arial" panose="020B0604020202020204" pitchFamily="34" charset="0"/>
                <a:sym typeface="Open Sans"/>
              </a:rPr>
              <a:t>As a student, Amy is looking to find a dream job that she can set as a goal, however she does not know exactly where to start from</a:t>
            </a:r>
          </a:p>
          <a:p>
            <a:pPr>
              <a:spcAft>
                <a:spcPts val="3000"/>
              </a:spcAft>
            </a:pPr>
            <a:r>
              <a:rPr lang="en-SG" sz="2400" dirty="0">
                <a:latin typeface="Arial" panose="020B0604020202020204" pitchFamily="34" charset="0"/>
                <a:ea typeface="Open Sans"/>
                <a:cs typeface="Arial" panose="020B0604020202020204" pitchFamily="34" charset="0"/>
                <a:sym typeface="Open Sans"/>
              </a:rPr>
              <a:t>With the implementation of the Track2Career portal, Amy will first register with her particulars followed by logging into the portal </a:t>
            </a:r>
          </a:p>
          <a:p>
            <a:pPr>
              <a:spcAft>
                <a:spcPts val="3000"/>
              </a:spcAft>
            </a:pPr>
            <a:r>
              <a:rPr lang="en-SG" sz="2400" dirty="0">
                <a:latin typeface="Arial" panose="020B0604020202020204" pitchFamily="34" charset="0"/>
                <a:ea typeface="Open Sans"/>
                <a:cs typeface="Arial" panose="020B0604020202020204" pitchFamily="34" charset="0"/>
                <a:sym typeface="Open Sans"/>
              </a:rPr>
              <a:t>Upon gaining access, she inputs the courses she has taken into the page which will generate her existing skillsets</a:t>
            </a:r>
          </a:p>
          <a:p>
            <a:pPr>
              <a:spcAft>
                <a:spcPts val="3000"/>
              </a:spcAft>
            </a:pPr>
            <a:r>
              <a:rPr lang="en-SG" sz="2400" dirty="0">
                <a:latin typeface="Arial" panose="020B0604020202020204" pitchFamily="34" charset="0"/>
                <a:ea typeface="Open Sans"/>
                <a:cs typeface="Arial" panose="020B0604020202020204" pitchFamily="34" charset="0"/>
                <a:sym typeface="Open Sans"/>
              </a:rPr>
              <a:t>Following that, she can select the career discovery option and search via keywords. In addition, a recommended job according to her skillset will also be displayed</a:t>
            </a:r>
          </a:p>
        </p:txBody>
      </p:sp>
      <p:sp>
        <p:nvSpPr>
          <p:cNvPr id="11" name="Oval 10">
            <a:extLst>
              <a:ext uri="{FF2B5EF4-FFF2-40B4-BE49-F238E27FC236}">
                <a16:creationId xmlns:a16="http://schemas.microsoft.com/office/drawing/2014/main" id="{498C2800-8B0B-D741-8AD8-2E673D10B8D6}"/>
              </a:ext>
            </a:extLst>
          </p:cNvPr>
          <p:cNvSpPr/>
          <p:nvPr/>
        </p:nvSpPr>
        <p:spPr>
          <a:xfrm>
            <a:off x="726899" y="1427321"/>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5C5C247E-ED3A-9E41-A19F-623D88BDB428}"/>
              </a:ext>
            </a:extLst>
          </p:cNvPr>
          <p:cNvSpPr/>
          <p:nvPr/>
        </p:nvSpPr>
        <p:spPr>
          <a:xfrm>
            <a:off x="678774" y="1335644"/>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01</a:t>
            </a:r>
            <a:endParaRPr lang="en-SG" b="1" dirty="0">
              <a:solidFill>
                <a:schemeClr val="bg1"/>
              </a:solidFill>
              <a:latin typeface="Lucida Sans Typewriter" panose="020B0509030504030204" pitchFamily="49" charset="77"/>
            </a:endParaRPr>
          </a:p>
        </p:txBody>
      </p:sp>
      <p:sp>
        <p:nvSpPr>
          <p:cNvPr id="13" name="Oval 12">
            <a:extLst>
              <a:ext uri="{FF2B5EF4-FFF2-40B4-BE49-F238E27FC236}">
                <a16:creationId xmlns:a16="http://schemas.microsoft.com/office/drawing/2014/main" id="{E964F535-73F5-EB40-8274-0F9D1D9A0049}"/>
              </a:ext>
            </a:extLst>
          </p:cNvPr>
          <p:cNvSpPr/>
          <p:nvPr/>
        </p:nvSpPr>
        <p:spPr>
          <a:xfrm>
            <a:off x="726899" y="2544419"/>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071987-7291-4942-935E-6329EB5DD021}"/>
              </a:ext>
            </a:extLst>
          </p:cNvPr>
          <p:cNvSpPr/>
          <p:nvPr/>
        </p:nvSpPr>
        <p:spPr>
          <a:xfrm>
            <a:off x="678774" y="2452743"/>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02</a:t>
            </a:r>
            <a:endParaRPr lang="en-SG" b="1" dirty="0">
              <a:solidFill>
                <a:schemeClr val="bg1"/>
              </a:solidFill>
              <a:latin typeface="Lucida Sans Typewriter" panose="020B0509030504030204" pitchFamily="49" charset="77"/>
            </a:endParaRPr>
          </a:p>
        </p:txBody>
      </p:sp>
      <p:sp>
        <p:nvSpPr>
          <p:cNvPr id="15" name="Oval 14">
            <a:extLst>
              <a:ext uri="{FF2B5EF4-FFF2-40B4-BE49-F238E27FC236}">
                <a16:creationId xmlns:a16="http://schemas.microsoft.com/office/drawing/2014/main" id="{B347260D-4F16-B443-B0FF-5CA11B63DECE}"/>
              </a:ext>
            </a:extLst>
          </p:cNvPr>
          <p:cNvSpPr/>
          <p:nvPr/>
        </p:nvSpPr>
        <p:spPr>
          <a:xfrm>
            <a:off x="726899" y="3648555"/>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3F158C8F-B695-704B-9079-694F6CECB52B}"/>
              </a:ext>
            </a:extLst>
          </p:cNvPr>
          <p:cNvSpPr/>
          <p:nvPr/>
        </p:nvSpPr>
        <p:spPr>
          <a:xfrm>
            <a:off x="678774" y="3556878"/>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03</a:t>
            </a:r>
            <a:endParaRPr lang="en-SG" b="1" dirty="0">
              <a:solidFill>
                <a:schemeClr val="bg1"/>
              </a:solidFill>
              <a:latin typeface="Lucida Sans Typewriter" panose="020B0509030504030204" pitchFamily="49" charset="77"/>
            </a:endParaRPr>
          </a:p>
        </p:txBody>
      </p:sp>
      <p:sp>
        <p:nvSpPr>
          <p:cNvPr id="17" name="Oval 16">
            <a:extLst>
              <a:ext uri="{FF2B5EF4-FFF2-40B4-BE49-F238E27FC236}">
                <a16:creationId xmlns:a16="http://schemas.microsoft.com/office/drawing/2014/main" id="{A06C2976-09D7-0F48-977E-C22F16D6430D}"/>
              </a:ext>
            </a:extLst>
          </p:cNvPr>
          <p:cNvSpPr/>
          <p:nvPr/>
        </p:nvSpPr>
        <p:spPr>
          <a:xfrm>
            <a:off x="726899" y="4752789"/>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8" name="Rectangle 17">
            <a:extLst>
              <a:ext uri="{FF2B5EF4-FFF2-40B4-BE49-F238E27FC236}">
                <a16:creationId xmlns:a16="http://schemas.microsoft.com/office/drawing/2014/main" id="{E4BFFC7A-1AFC-1E47-BC82-E765ACB50C04}"/>
              </a:ext>
            </a:extLst>
          </p:cNvPr>
          <p:cNvSpPr/>
          <p:nvPr/>
        </p:nvSpPr>
        <p:spPr>
          <a:xfrm>
            <a:off x="678774" y="4661112"/>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04</a:t>
            </a:r>
            <a:endParaRPr lang="en-SG" b="1" dirty="0">
              <a:solidFill>
                <a:schemeClr val="bg1"/>
              </a:solidFill>
              <a:latin typeface="Lucida Sans Typewriter" panose="020B0509030504030204" pitchFamily="49" charset="77"/>
            </a:endParaRPr>
          </a:p>
        </p:txBody>
      </p:sp>
    </p:spTree>
    <p:extLst>
      <p:ext uri="{BB962C8B-B14F-4D97-AF65-F5344CB8AC3E}">
        <p14:creationId xmlns:p14="http://schemas.microsoft.com/office/powerpoint/2010/main" val="3453339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6" y="-153625"/>
            <a:ext cx="10335065"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SCENARIO – SEARCH FOR CAREER</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5" y="6550224"/>
            <a:ext cx="630301" cy="307777"/>
          </a:xfrm>
          <a:prstGeom prst="rect">
            <a:avLst/>
          </a:prstGeom>
        </p:spPr>
        <p:txBody>
          <a:bodyPr wrap="none">
            <a:spAutoFit/>
          </a:bodyPr>
          <a:lstStyle/>
          <a:p>
            <a:r>
              <a:rPr lang="en-SG" sz="1400" b="1" dirty="0"/>
              <a:t>Demo</a:t>
            </a:r>
            <a:endParaRPr lang="en-US" sz="1400" b="1" dirty="0"/>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2" name="Rectangle 1">
            <a:extLst>
              <a:ext uri="{FF2B5EF4-FFF2-40B4-BE49-F238E27FC236}">
                <a16:creationId xmlns:a16="http://schemas.microsoft.com/office/drawing/2014/main" id="{C2368A39-B1A3-AC4B-ADFC-088654EE02F5}"/>
              </a:ext>
            </a:extLst>
          </p:cNvPr>
          <p:cNvSpPr/>
          <p:nvPr/>
        </p:nvSpPr>
        <p:spPr>
          <a:xfrm>
            <a:off x="1620252" y="1229726"/>
            <a:ext cx="9798208" cy="4873129"/>
          </a:xfrm>
          <a:prstGeom prst="rect">
            <a:avLst/>
          </a:prstGeom>
        </p:spPr>
        <p:txBody>
          <a:bodyPr wrap="square">
            <a:spAutoFit/>
          </a:bodyPr>
          <a:lstStyle/>
          <a:p>
            <a:pPr>
              <a:spcAft>
                <a:spcPts val="2600"/>
              </a:spcAft>
            </a:pPr>
            <a:r>
              <a:rPr lang="en-SG" sz="2400" dirty="0">
                <a:latin typeface="Arial" panose="020B0604020202020204" pitchFamily="34" charset="0"/>
                <a:ea typeface="Open Sans"/>
                <a:cs typeface="Arial" panose="020B0604020202020204" pitchFamily="34" charset="0"/>
                <a:sym typeface="Open Sans"/>
              </a:rPr>
              <a:t>The search results will display all </a:t>
            </a:r>
            <a:r>
              <a:rPr lang="en-SG" sz="2200" dirty="0">
                <a:latin typeface="Arial" panose="020B0604020202020204" pitchFamily="34" charset="0"/>
                <a:ea typeface="Open Sans"/>
                <a:cs typeface="Arial" panose="020B0604020202020204" pitchFamily="34" charset="0"/>
                <a:sym typeface="Open Sans"/>
              </a:rPr>
              <a:t>relevant jobs according to the keyword entered by her</a:t>
            </a:r>
          </a:p>
          <a:p>
            <a:pPr>
              <a:spcAft>
                <a:spcPts val="2600"/>
              </a:spcAft>
            </a:pPr>
            <a:r>
              <a:rPr lang="en-SG" sz="2200" dirty="0">
                <a:latin typeface="Arial" panose="020B0604020202020204" pitchFamily="34" charset="0"/>
                <a:ea typeface="Open Sans"/>
                <a:cs typeface="Arial" panose="020B0604020202020204" pitchFamily="34" charset="0"/>
                <a:sym typeface="Open Sans"/>
              </a:rPr>
              <a:t>When the user selects the job, details of the relevant industries, wage details and career pathway for the job will appear</a:t>
            </a:r>
          </a:p>
          <a:p>
            <a:pPr>
              <a:spcAft>
                <a:spcPts val="2600"/>
              </a:spcAft>
            </a:pPr>
            <a:r>
              <a:rPr lang="en-SG" sz="2200" dirty="0">
                <a:latin typeface="Arial" panose="020B0604020202020204" pitchFamily="34" charset="0"/>
                <a:ea typeface="Open Sans"/>
                <a:cs typeface="Arial" panose="020B0604020202020204" pitchFamily="34" charset="0"/>
                <a:sym typeface="Open Sans"/>
              </a:rPr>
              <a:t>As he progresses within the portal, a skills analysis will be shown regarding the important skills that have been and have yet to be acquired</a:t>
            </a:r>
          </a:p>
          <a:p>
            <a:pPr>
              <a:spcAft>
                <a:spcPts val="2600"/>
              </a:spcAft>
            </a:pPr>
            <a:r>
              <a:rPr lang="en-SG" sz="2200" dirty="0">
                <a:latin typeface="Arial" panose="020B0604020202020204" pitchFamily="34" charset="0"/>
                <a:ea typeface="Open Sans"/>
                <a:cs typeface="Arial" panose="020B0604020202020204" pitchFamily="34" charset="0"/>
                <a:sym typeface="Open Sans"/>
              </a:rPr>
              <a:t>Regarding the skills that have yet to be acquired, the system will provide relevant track course recommendations to the student as well as the relevant tracks which these courses belong to</a:t>
            </a:r>
          </a:p>
          <a:p>
            <a:pPr>
              <a:spcAft>
                <a:spcPts val="2600"/>
              </a:spcAft>
            </a:pPr>
            <a:r>
              <a:rPr lang="en-SG" sz="2200" dirty="0">
                <a:latin typeface="Arial" panose="020B0604020202020204" pitchFamily="34" charset="0"/>
                <a:ea typeface="Open Sans"/>
                <a:cs typeface="Arial" panose="020B0604020202020204" pitchFamily="34" charset="0"/>
                <a:sym typeface="Open Sans"/>
              </a:rPr>
              <a:t>She selects a specialization and explores </a:t>
            </a:r>
            <a:r>
              <a:rPr lang="en-SG" sz="2400" dirty="0">
                <a:latin typeface="Arial" panose="020B0604020202020204" pitchFamily="34" charset="0"/>
                <a:ea typeface="Open Sans"/>
                <a:cs typeface="Arial" panose="020B0604020202020204" pitchFamily="34" charset="0"/>
                <a:sym typeface="Open Sans"/>
              </a:rPr>
              <a:t>the details further</a:t>
            </a:r>
          </a:p>
        </p:txBody>
      </p:sp>
      <p:sp>
        <p:nvSpPr>
          <p:cNvPr id="11" name="Oval 10">
            <a:extLst>
              <a:ext uri="{FF2B5EF4-FFF2-40B4-BE49-F238E27FC236}">
                <a16:creationId xmlns:a16="http://schemas.microsoft.com/office/drawing/2014/main" id="{DB8EC80C-F533-D249-AA3B-4F1699F0A4CE}"/>
              </a:ext>
            </a:extLst>
          </p:cNvPr>
          <p:cNvSpPr/>
          <p:nvPr/>
        </p:nvSpPr>
        <p:spPr>
          <a:xfrm>
            <a:off x="709911" y="1337774"/>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E7BDB786-9937-BB47-A90C-FF560D15B95E}"/>
              </a:ext>
            </a:extLst>
          </p:cNvPr>
          <p:cNvSpPr/>
          <p:nvPr/>
        </p:nvSpPr>
        <p:spPr>
          <a:xfrm>
            <a:off x="661785" y="1246096"/>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05</a:t>
            </a:r>
            <a:endParaRPr lang="en-SG" b="1" dirty="0">
              <a:solidFill>
                <a:schemeClr val="bg1"/>
              </a:solidFill>
              <a:latin typeface="Lucida Sans Typewriter" panose="020B0509030504030204" pitchFamily="49" charset="77"/>
            </a:endParaRPr>
          </a:p>
        </p:txBody>
      </p:sp>
      <p:sp>
        <p:nvSpPr>
          <p:cNvPr id="13" name="Oval 12">
            <a:extLst>
              <a:ext uri="{FF2B5EF4-FFF2-40B4-BE49-F238E27FC236}">
                <a16:creationId xmlns:a16="http://schemas.microsoft.com/office/drawing/2014/main" id="{69B0C858-DD71-F84A-8CCE-B3F83262BCC2}"/>
              </a:ext>
            </a:extLst>
          </p:cNvPr>
          <p:cNvSpPr/>
          <p:nvPr/>
        </p:nvSpPr>
        <p:spPr>
          <a:xfrm>
            <a:off x="709911" y="2375455"/>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54B497DC-6F69-9846-9729-01F967BBB10A}"/>
              </a:ext>
            </a:extLst>
          </p:cNvPr>
          <p:cNvSpPr/>
          <p:nvPr/>
        </p:nvSpPr>
        <p:spPr>
          <a:xfrm>
            <a:off x="661785" y="2283778"/>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06</a:t>
            </a:r>
            <a:endParaRPr lang="en-SG" b="1" dirty="0">
              <a:solidFill>
                <a:schemeClr val="bg1"/>
              </a:solidFill>
              <a:latin typeface="Lucida Sans Typewriter" panose="020B0509030504030204" pitchFamily="49" charset="77"/>
            </a:endParaRPr>
          </a:p>
        </p:txBody>
      </p:sp>
      <p:sp>
        <p:nvSpPr>
          <p:cNvPr id="15" name="Oval 14">
            <a:extLst>
              <a:ext uri="{FF2B5EF4-FFF2-40B4-BE49-F238E27FC236}">
                <a16:creationId xmlns:a16="http://schemas.microsoft.com/office/drawing/2014/main" id="{A52B59CF-3984-7A41-A183-BF443895276E}"/>
              </a:ext>
            </a:extLst>
          </p:cNvPr>
          <p:cNvSpPr/>
          <p:nvPr/>
        </p:nvSpPr>
        <p:spPr>
          <a:xfrm>
            <a:off x="704365" y="3399435"/>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6" name="Rectangle 15">
            <a:extLst>
              <a:ext uri="{FF2B5EF4-FFF2-40B4-BE49-F238E27FC236}">
                <a16:creationId xmlns:a16="http://schemas.microsoft.com/office/drawing/2014/main" id="{D9732B36-CF29-794A-9E95-27BCD2A300BE}"/>
              </a:ext>
            </a:extLst>
          </p:cNvPr>
          <p:cNvSpPr/>
          <p:nvPr/>
        </p:nvSpPr>
        <p:spPr>
          <a:xfrm>
            <a:off x="656240" y="3307759"/>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07</a:t>
            </a:r>
            <a:endParaRPr lang="en-SG" b="1" dirty="0">
              <a:solidFill>
                <a:schemeClr val="bg1"/>
              </a:solidFill>
              <a:latin typeface="Lucida Sans Typewriter" panose="020B0509030504030204" pitchFamily="49" charset="77"/>
            </a:endParaRPr>
          </a:p>
        </p:txBody>
      </p:sp>
      <p:sp>
        <p:nvSpPr>
          <p:cNvPr id="17" name="Oval 16">
            <a:extLst>
              <a:ext uri="{FF2B5EF4-FFF2-40B4-BE49-F238E27FC236}">
                <a16:creationId xmlns:a16="http://schemas.microsoft.com/office/drawing/2014/main" id="{0F74A722-108F-7248-806B-C1E739B0D274}"/>
              </a:ext>
            </a:extLst>
          </p:cNvPr>
          <p:cNvSpPr/>
          <p:nvPr/>
        </p:nvSpPr>
        <p:spPr>
          <a:xfrm>
            <a:off x="704365" y="4434623"/>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18" name="Rectangle 17">
            <a:extLst>
              <a:ext uri="{FF2B5EF4-FFF2-40B4-BE49-F238E27FC236}">
                <a16:creationId xmlns:a16="http://schemas.microsoft.com/office/drawing/2014/main" id="{665E6079-A13D-1343-AED5-3A747C6023A8}"/>
              </a:ext>
            </a:extLst>
          </p:cNvPr>
          <p:cNvSpPr/>
          <p:nvPr/>
        </p:nvSpPr>
        <p:spPr>
          <a:xfrm>
            <a:off x="656240" y="4342947"/>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08</a:t>
            </a:r>
            <a:endParaRPr lang="en-SG" b="1" dirty="0">
              <a:solidFill>
                <a:schemeClr val="bg1"/>
              </a:solidFill>
              <a:latin typeface="Lucida Sans Typewriter" panose="020B0509030504030204" pitchFamily="49" charset="77"/>
            </a:endParaRPr>
          </a:p>
        </p:txBody>
      </p:sp>
      <p:sp>
        <p:nvSpPr>
          <p:cNvPr id="19" name="Oval 18">
            <a:extLst>
              <a:ext uri="{FF2B5EF4-FFF2-40B4-BE49-F238E27FC236}">
                <a16:creationId xmlns:a16="http://schemas.microsoft.com/office/drawing/2014/main" id="{D4DBD6B7-3BB5-0E4A-B718-C6079CBB970D}"/>
              </a:ext>
            </a:extLst>
          </p:cNvPr>
          <p:cNvSpPr/>
          <p:nvPr/>
        </p:nvSpPr>
        <p:spPr>
          <a:xfrm>
            <a:off x="704365" y="5514783"/>
            <a:ext cx="599996" cy="599996"/>
          </a:xfrm>
          <a:prstGeom prst="ellipse">
            <a:avLst/>
          </a:prstGeom>
          <a:solidFill>
            <a:schemeClr val="accent1">
              <a:lumMod val="75000"/>
            </a:schemeClr>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bg1"/>
              </a:solidFill>
            </a:endParaRPr>
          </a:p>
        </p:txBody>
      </p:sp>
      <p:sp>
        <p:nvSpPr>
          <p:cNvPr id="20" name="Rectangle 19">
            <a:extLst>
              <a:ext uri="{FF2B5EF4-FFF2-40B4-BE49-F238E27FC236}">
                <a16:creationId xmlns:a16="http://schemas.microsoft.com/office/drawing/2014/main" id="{76B36098-F4D0-D644-8963-9B0613652442}"/>
              </a:ext>
            </a:extLst>
          </p:cNvPr>
          <p:cNvSpPr/>
          <p:nvPr/>
        </p:nvSpPr>
        <p:spPr>
          <a:xfrm>
            <a:off x="656240" y="5423107"/>
            <a:ext cx="709881" cy="72375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sz="2000" b="1" dirty="0">
                <a:solidFill>
                  <a:schemeClr val="bg1"/>
                </a:solidFill>
                <a:latin typeface="Lucida Sans Typewriter" panose="020B0509030504030204" pitchFamily="49" charset="77"/>
              </a:rPr>
              <a:t>09</a:t>
            </a:r>
            <a:endParaRPr lang="en-SG" b="1" dirty="0">
              <a:solidFill>
                <a:schemeClr val="bg1"/>
              </a:solidFill>
              <a:latin typeface="Lucida Sans Typewriter" panose="020B0509030504030204" pitchFamily="49" charset="77"/>
            </a:endParaRPr>
          </a:p>
        </p:txBody>
      </p:sp>
    </p:spTree>
    <p:extLst>
      <p:ext uri="{BB962C8B-B14F-4D97-AF65-F5344CB8AC3E}">
        <p14:creationId xmlns:p14="http://schemas.microsoft.com/office/powerpoint/2010/main" val="229547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3112171"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UAT 1</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5" y="6550224"/>
            <a:ext cx="630301" cy="307777"/>
          </a:xfrm>
          <a:prstGeom prst="rect">
            <a:avLst/>
          </a:prstGeom>
        </p:spPr>
        <p:txBody>
          <a:bodyPr wrap="none">
            <a:spAutoFit/>
          </a:bodyPr>
          <a:lstStyle/>
          <a:p>
            <a:r>
              <a:rPr lang="en-SG" sz="1400" b="1" dirty="0"/>
              <a:t>Demo</a:t>
            </a:r>
            <a:endParaRPr lang="en-US" sz="1400" b="1" dirty="0"/>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pic>
        <p:nvPicPr>
          <p:cNvPr id="14" name="Picture 13">
            <a:extLst>
              <a:ext uri="{FF2B5EF4-FFF2-40B4-BE49-F238E27FC236}">
                <a16:creationId xmlns:a16="http://schemas.microsoft.com/office/drawing/2014/main" id="{CC75B539-A930-C84F-B801-86B7329051DB}"/>
              </a:ext>
            </a:extLst>
          </p:cNvPr>
          <p:cNvPicPr>
            <a:picLocks noChangeAspect="1"/>
          </p:cNvPicPr>
          <p:nvPr/>
        </p:nvPicPr>
        <p:blipFill>
          <a:blip r:embed="rId3"/>
          <a:stretch>
            <a:fillRect/>
          </a:stretch>
        </p:blipFill>
        <p:spPr>
          <a:xfrm>
            <a:off x="1167290" y="1382747"/>
            <a:ext cx="1230599" cy="1230599"/>
          </a:xfrm>
          <a:prstGeom prst="rect">
            <a:avLst/>
          </a:prstGeom>
        </p:spPr>
      </p:pic>
      <p:sp>
        <p:nvSpPr>
          <p:cNvPr id="15" name="Rectangle 14">
            <a:extLst>
              <a:ext uri="{FF2B5EF4-FFF2-40B4-BE49-F238E27FC236}">
                <a16:creationId xmlns:a16="http://schemas.microsoft.com/office/drawing/2014/main" id="{CDD7CCEF-33E6-F845-83D1-E0F0166B68D4}"/>
              </a:ext>
            </a:extLst>
          </p:cNvPr>
          <p:cNvSpPr/>
          <p:nvPr/>
        </p:nvSpPr>
        <p:spPr>
          <a:xfrm>
            <a:off x="3146644" y="1735634"/>
            <a:ext cx="4161717" cy="523220"/>
          </a:xfrm>
          <a:prstGeom prst="rect">
            <a:avLst/>
          </a:prstGeom>
        </p:spPr>
        <p:txBody>
          <a:bodyPr wrap="none">
            <a:spAutoFit/>
          </a:bodyPr>
          <a:lstStyle/>
          <a:p>
            <a:r>
              <a:rPr lang="en-SG" sz="2800" b="1" dirty="0">
                <a:solidFill>
                  <a:srgbClr val="191919"/>
                </a:solidFill>
                <a:latin typeface="Century Gothic"/>
                <a:ea typeface="Kozuka Gothic Pr6N EL" panose="020B0200000000000000" pitchFamily="34" charset="-128"/>
                <a:cs typeface="Century Gothic"/>
              </a:rPr>
              <a:t>Participants: 5 Students</a:t>
            </a:r>
            <a:endParaRPr lang="en-US" sz="2800" b="1" dirty="0"/>
          </a:p>
        </p:txBody>
      </p:sp>
      <p:pic>
        <p:nvPicPr>
          <p:cNvPr id="7" name="Picture 6">
            <a:extLst>
              <a:ext uri="{FF2B5EF4-FFF2-40B4-BE49-F238E27FC236}">
                <a16:creationId xmlns:a16="http://schemas.microsoft.com/office/drawing/2014/main" id="{2F8C4C55-0374-C640-ACE2-F1481F4CEAA7}"/>
              </a:ext>
            </a:extLst>
          </p:cNvPr>
          <p:cNvPicPr>
            <a:picLocks noChangeAspect="1"/>
          </p:cNvPicPr>
          <p:nvPr/>
        </p:nvPicPr>
        <p:blipFill>
          <a:blip r:embed="rId4"/>
          <a:stretch>
            <a:fillRect/>
          </a:stretch>
        </p:blipFill>
        <p:spPr>
          <a:xfrm>
            <a:off x="1167290" y="2841194"/>
            <a:ext cx="1306723" cy="1417839"/>
          </a:xfrm>
          <a:prstGeom prst="rect">
            <a:avLst/>
          </a:prstGeom>
        </p:spPr>
      </p:pic>
      <p:sp>
        <p:nvSpPr>
          <p:cNvPr id="18" name="Rectangle 17">
            <a:extLst>
              <a:ext uri="{FF2B5EF4-FFF2-40B4-BE49-F238E27FC236}">
                <a16:creationId xmlns:a16="http://schemas.microsoft.com/office/drawing/2014/main" id="{0D511858-8AD3-F645-98E1-2CF1F0E58D28}"/>
              </a:ext>
            </a:extLst>
          </p:cNvPr>
          <p:cNvSpPr/>
          <p:nvPr/>
        </p:nvSpPr>
        <p:spPr>
          <a:xfrm>
            <a:off x="3146644" y="3288504"/>
            <a:ext cx="3158237" cy="523220"/>
          </a:xfrm>
          <a:prstGeom prst="rect">
            <a:avLst/>
          </a:prstGeom>
        </p:spPr>
        <p:txBody>
          <a:bodyPr wrap="none">
            <a:spAutoFit/>
          </a:bodyPr>
          <a:lstStyle/>
          <a:p>
            <a:r>
              <a:rPr lang="en-SG" sz="2800" b="1" dirty="0">
                <a:solidFill>
                  <a:srgbClr val="191919"/>
                </a:solidFill>
                <a:latin typeface="Century Gothic"/>
                <a:ea typeface="Kozuka Gothic Pr6N EL" panose="020B0200000000000000" pitchFamily="34" charset="-128"/>
                <a:cs typeface="Century Gothic"/>
              </a:rPr>
              <a:t>Venue: SMU Labs</a:t>
            </a:r>
            <a:endParaRPr lang="en-US" sz="2800" b="1" dirty="0"/>
          </a:p>
        </p:txBody>
      </p:sp>
      <p:pic>
        <p:nvPicPr>
          <p:cNvPr id="9" name="Picture 8">
            <a:extLst>
              <a:ext uri="{FF2B5EF4-FFF2-40B4-BE49-F238E27FC236}">
                <a16:creationId xmlns:a16="http://schemas.microsoft.com/office/drawing/2014/main" id="{7DEA18A7-D94C-A948-BD39-F0A0049E9015}"/>
              </a:ext>
            </a:extLst>
          </p:cNvPr>
          <p:cNvPicPr>
            <a:picLocks noChangeAspect="1"/>
          </p:cNvPicPr>
          <p:nvPr/>
        </p:nvPicPr>
        <p:blipFill>
          <a:blip r:embed="rId5"/>
          <a:stretch>
            <a:fillRect/>
          </a:stretch>
        </p:blipFill>
        <p:spPr>
          <a:xfrm>
            <a:off x="1191789" y="4523386"/>
            <a:ext cx="1257723" cy="1257723"/>
          </a:xfrm>
          <a:prstGeom prst="rect">
            <a:avLst/>
          </a:prstGeom>
        </p:spPr>
      </p:pic>
      <p:sp>
        <p:nvSpPr>
          <p:cNvPr id="22" name="Rectangle 21">
            <a:extLst>
              <a:ext uri="{FF2B5EF4-FFF2-40B4-BE49-F238E27FC236}">
                <a16:creationId xmlns:a16="http://schemas.microsoft.com/office/drawing/2014/main" id="{A6B77FED-3724-664E-8443-A0DEA4F67A5A}"/>
              </a:ext>
            </a:extLst>
          </p:cNvPr>
          <p:cNvSpPr/>
          <p:nvPr/>
        </p:nvSpPr>
        <p:spPr>
          <a:xfrm>
            <a:off x="3146644" y="4890637"/>
            <a:ext cx="5412059" cy="523220"/>
          </a:xfrm>
          <a:prstGeom prst="rect">
            <a:avLst/>
          </a:prstGeom>
        </p:spPr>
        <p:txBody>
          <a:bodyPr wrap="none">
            <a:spAutoFit/>
          </a:bodyPr>
          <a:lstStyle/>
          <a:p>
            <a:r>
              <a:rPr lang="en-SG" sz="2800" b="1" dirty="0">
                <a:solidFill>
                  <a:srgbClr val="191919"/>
                </a:solidFill>
                <a:latin typeface="Century Gothic"/>
                <a:ea typeface="Kozuka Gothic Pr6N EL" panose="020B0200000000000000" pitchFamily="34" charset="-128"/>
                <a:cs typeface="Century Gothic"/>
              </a:rPr>
              <a:t>Duration: ~10 minutes per user</a:t>
            </a:r>
            <a:endParaRPr lang="en-US" sz="2800" b="1" dirty="0"/>
          </a:p>
        </p:txBody>
      </p:sp>
    </p:spTree>
    <p:extLst>
      <p:ext uri="{BB962C8B-B14F-4D97-AF65-F5344CB8AC3E}">
        <p14:creationId xmlns:p14="http://schemas.microsoft.com/office/powerpoint/2010/main" val="822312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5181602"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UAT RESULTS</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5" y="6550224"/>
            <a:ext cx="630301" cy="307777"/>
          </a:xfrm>
          <a:prstGeom prst="rect">
            <a:avLst/>
          </a:prstGeom>
        </p:spPr>
        <p:txBody>
          <a:bodyPr wrap="none">
            <a:spAutoFit/>
          </a:bodyPr>
          <a:lstStyle/>
          <a:p>
            <a:r>
              <a:rPr lang="en-SG" sz="1400" b="1" dirty="0"/>
              <a:t>Demo</a:t>
            </a:r>
            <a:endParaRPr lang="en-US" sz="1400" b="1" dirty="0"/>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graphicFrame>
        <p:nvGraphicFramePr>
          <p:cNvPr id="13" name="Shape 353">
            <a:extLst>
              <a:ext uri="{FF2B5EF4-FFF2-40B4-BE49-F238E27FC236}">
                <a16:creationId xmlns:a16="http://schemas.microsoft.com/office/drawing/2014/main" id="{E8B23CC9-D27F-8646-ABE4-3194E22A2A62}"/>
              </a:ext>
            </a:extLst>
          </p:cNvPr>
          <p:cNvGraphicFramePr/>
          <p:nvPr>
            <p:extLst>
              <p:ext uri="{D42A27DB-BD31-4B8C-83A1-F6EECF244321}">
                <p14:modId xmlns:p14="http://schemas.microsoft.com/office/powerpoint/2010/main" val="3444447370"/>
              </p:ext>
            </p:extLst>
          </p:nvPr>
        </p:nvGraphicFramePr>
        <p:xfrm>
          <a:off x="1430307" y="1362158"/>
          <a:ext cx="9510410" cy="4664390"/>
        </p:xfrm>
        <a:graphic>
          <a:graphicData uri="http://schemas.openxmlformats.org/drawingml/2006/table">
            <a:tbl>
              <a:tblPr>
                <a:noFill/>
              </a:tblPr>
              <a:tblGrid>
                <a:gridCol w="5350228">
                  <a:extLst>
                    <a:ext uri="{9D8B030D-6E8A-4147-A177-3AD203B41FA5}">
                      <a16:colId xmlns:a16="http://schemas.microsoft.com/office/drawing/2014/main" val="20000"/>
                    </a:ext>
                  </a:extLst>
                </a:gridCol>
                <a:gridCol w="4160182">
                  <a:extLst>
                    <a:ext uri="{9D8B030D-6E8A-4147-A177-3AD203B41FA5}">
                      <a16:colId xmlns:a16="http://schemas.microsoft.com/office/drawing/2014/main" val="20005"/>
                    </a:ext>
                  </a:extLst>
                </a:gridCol>
              </a:tblGrid>
              <a:tr h="447312">
                <a:tc>
                  <a:txBody>
                    <a:bodyPr/>
                    <a:lstStyle/>
                    <a:p>
                      <a:pPr lvl="0" algn="ctr" rtl="0">
                        <a:lnSpc>
                          <a:spcPct val="115000"/>
                        </a:lnSpc>
                        <a:spcBef>
                          <a:spcPts val="0"/>
                        </a:spcBef>
                        <a:buNone/>
                      </a:pPr>
                      <a:r>
                        <a:rPr lang="en-SG" sz="1600" b="1" dirty="0">
                          <a:solidFill>
                            <a:schemeClr val="bg1"/>
                          </a:solidFill>
                          <a:latin typeface="Century Gothic"/>
                          <a:cs typeface="Century Gothic"/>
                        </a:rPr>
                        <a:t>Study Goal</a:t>
                      </a:r>
                    </a:p>
                  </a:txBody>
                  <a:tcPr marL="28054" marR="28054" marT="89760" marB="8976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tx1">
                        <a:lumMod val="85000"/>
                        <a:lumOff val="15000"/>
                      </a:schemeClr>
                    </a:solidFill>
                  </a:tcPr>
                </a:tc>
                <a:tc>
                  <a:txBody>
                    <a:bodyPr/>
                    <a:lstStyle/>
                    <a:p>
                      <a:pPr lvl="0" algn="ctr" rtl="0">
                        <a:lnSpc>
                          <a:spcPct val="115000"/>
                        </a:lnSpc>
                        <a:spcBef>
                          <a:spcPts val="0"/>
                        </a:spcBef>
                        <a:buNone/>
                      </a:pPr>
                      <a:r>
                        <a:rPr lang="en-SG" sz="1600" b="1" dirty="0">
                          <a:solidFill>
                            <a:schemeClr val="bg1"/>
                          </a:solidFill>
                          <a:latin typeface="Century Gothic"/>
                          <a:cs typeface="Century Gothic"/>
                        </a:rPr>
                        <a:t>Completed</a:t>
                      </a:r>
                    </a:p>
                  </a:txBody>
                  <a:tcPr marL="28054" marR="28054" marT="89760" marB="89760" anchor="ctr">
                    <a:lnL w="9525" cap="flat" cmpd="sng" algn="ctr">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0"/>
                  </a:ext>
                </a:extLst>
              </a:tr>
              <a:tr h="469229">
                <a:tc>
                  <a:txBody>
                    <a:bodyPr/>
                    <a:lstStyle/>
                    <a:p>
                      <a:pPr>
                        <a:lnSpc>
                          <a:spcPct val="100000"/>
                        </a:lnSpc>
                      </a:pPr>
                      <a:r>
                        <a:rPr lang="en-SG" sz="1600" b="0" i="0" kern="1200" dirty="0">
                          <a:solidFill>
                            <a:schemeClr val="tx1"/>
                          </a:solidFill>
                          <a:effectLst/>
                          <a:latin typeface="+mn-lt"/>
                          <a:ea typeface="+mn-ea"/>
                          <a:cs typeface="+mn-cs"/>
                        </a:rPr>
                        <a:t>Users should be able to sign up for a new account</a:t>
                      </a:r>
                    </a:p>
                  </a:txBody>
                  <a:tcPr marL="28054" marR="28054" marT="89760" marB="8976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SG" sz="1800" b="1" i="0" kern="1200" dirty="0">
                          <a:solidFill>
                            <a:schemeClr val="tx1"/>
                          </a:solidFill>
                          <a:effectLst/>
                          <a:latin typeface="+mn-lt"/>
                          <a:ea typeface="+mn-ea"/>
                          <a:cs typeface="+mn-cs"/>
                        </a:rPr>
                        <a:t>✓</a:t>
                      </a:r>
                      <a:endParaRPr lang="en-SG" sz="1600" b="1" dirty="0">
                        <a:latin typeface="Calibri" panose="020F0502020204030204" pitchFamily="34" charset="0"/>
                        <a:cs typeface="Calibri" panose="020F0502020204030204" pitchFamily="34" charset="0"/>
                      </a:endParaRPr>
                    </a:p>
                  </a:txBody>
                  <a:tcPr marL="28054" marR="28054" marT="89760" marB="89760" anchor="ctr">
                    <a:lnL w="9525" cap="flat" cmpd="sng" algn="ctr">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75192">
                <a:tc>
                  <a:txBody>
                    <a:bodyPr/>
                    <a:lstStyle/>
                    <a:p>
                      <a:pPr>
                        <a:lnSpc>
                          <a:spcPct val="100000"/>
                        </a:lnSpc>
                      </a:pPr>
                      <a:r>
                        <a:rPr lang="en-SG" sz="1600" b="0" i="0" kern="1200" dirty="0">
                          <a:solidFill>
                            <a:schemeClr val="tx1"/>
                          </a:solidFill>
                          <a:effectLst/>
                          <a:latin typeface="+mn-lt"/>
                          <a:ea typeface="+mn-ea"/>
                          <a:cs typeface="+mn-cs"/>
                        </a:rPr>
                        <a:t>Users should be able to sign in with an existing account</a:t>
                      </a:r>
                    </a:p>
                  </a:txBody>
                  <a:tcPr marL="28054" marR="28054" marT="89760" marB="8976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SG" sz="1800" b="1" i="0" kern="1200" dirty="0">
                          <a:solidFill>
                            <a:schemeClr val="tx1"/>
                          </a:solidFill>
                          <a:effectLst/>
                          <a:latin typeface="+mn-lt"/>
                          <a:ea typeface="+mn-ea"/>
                          <a:cs typeface="+mn-cs"/>
                        </a:rPr>
                        <a:t>✓</a:t>
                      </a:r>
                      <a:endParaRPr lang="en-SG" sz="1600" b="1" dirty="0">
                        <a:latin typeface="Calibri" panose="020F0502020204030204" pitchFamily="34" charset="0"/>
                        <a:cs typeface="Calibri" panose="020F0502020204030204" pitchFamily="34" charset="0"/>
                      </a:endParaRPr>
                    </a:p>
                  </a:txBody>
                  <a:tcPr marL="28054" marR="28054" marT="89760" marB="89760" anchor="ctr">
                    <a:lnL w="9525" cap="flat" cmpd="sng" algn="ctr">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58315">
                <a:tc>
                  <a:txBody>
                    <a:bodyPr/>
                    <a:lstStyle/>
                    <a:p>
                      <a:pPr lvl="0" rtl="0">
                        <a:lnSpc>
                          <a:spcPct val="100000"/>
                        </a:lnSpc>
                        <a:spcBef>
                          <a:spcPts val="0"/>
                        </a:spcBef>
                        <a:buNone/>
                      </a:pPr>
                      <a:r>
                        <a:rPr lang="en-SG" sz="1600" b="0" i="0" kern="1200" dirty="0">
                          <a:solidFill>
                            <a:schemeClr val="tx1"/>
                          </a:solidFill>
                          <a:effectLst/>
                          <a:latin typeface="+mn-lt"/>
                          <a:ea typeface="+mn-ea"/>
                          <a:cs typeface="+mn-cs"/>
                        </a:rPr>
                        <a:t>Users should be able to input their courses taken and skills under profile information</a:t>
                      </a:r>
                      <a:endParaRPr lang="en-SG" sz="1400" dirty="0">
                        <a:latin typeface="Calibri" panose="020F0502020204030204" pitchFamily="34" charset="0"/>
                        <a:cs typeface="Calibri" panose="020F0502020204030204" pitchFamily="34" charset="0"/>
                      </a:endParaRPr>
                    </a:p>
                  </a:txBody>
                  <a:tcPr marL="28054" marR="28054" marT="89760" marB="8976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SG" sz="1600" b="1" i="0" kern="1200" dirty="0">
                          <a:solidFill>
                            <a:schemeClr val="tx1"/>
                          </a:solidFill>
                          <a:effectLst/>
                          <a:latin typeface="+mn-lt"/>
                          <a:ea typeface="+mn-ea"/>
                          <a:cs typeface="+mn-cs"/>
                        </a:rPr>
                        <a:t>✓</a:t>
                      </a:r>
                      <a:endParaRPr lang="en-SG" sz="1400" b="1" dirty="0">
                        <a:latin typeface="Calibri" panose="020F0502020204030204" pitchFamily="34" charset="0"/>
                        <a:cs typeface="Calibri" panose="020F0502020204030204" pitchFamily="34" charset="0"/>
                      </a:endParaRPr>
                    </a:p>
                  </a:txBody>
                  <a:tcPr marL="28054" marR="28054" marT="89760" marB="89760" anchor="ctr">
                    <a:lnL w="9525" cap="flat" cmpd="sng" algn="ctr">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40953">
                <a:tc>
                  <a:txBody>
                    <a:bodyPr/>
                    <a:lstStyle/>
                    <a:p>
                      <a:pPr>
                        <a:lnSpc>
                          <a:spcPct val="100000"/>
                        </a:lnSpc>
                      </a:pPr>
                      <a:r>
                        <a:rPr lang="en-SG" sz="1600" b="0" i="0" kern="1200" dirty="0">
                          <a:solidFill>
                            <a:schemeClr val="tx1"/>
                          </a:solidFill>
                          <a:effectLst/>
                          <a:latin typeface="+mn-lt"/>
                          <a:ea typeface="+mn-ea"/>
                          <a:cs typeface="+mn-cs"/>
                        </a:rPr>
                        <a:t>Users should find it easy to navigate through the application</a:t>
                      </a:r>
                    </a:p>
                  </a:txBody>
                  <a:tcPr marL="28054" marR="28054" marT="89760" marB="8976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SG" sz="1600" b="1" i="0" kern="1200" dirty="0">
                          <a:solidFill>
                            <a:schemeClr val="tx1"/>
                          </a:solidFill>
                          <a:effectLst/>
                          <a:latin typeface="+mn-lt"/>
                          <a:ea typeface="+mn-ea"/>
                          <a:cs typeface="+mn-cs"/>
                        </a:rPr>
                        <a:t>✓</a:t>
                      </a:r>
                      <a:endParaRPr lang="en-SG" sz="1400" b="1" dirty="0">
                        <a:latin typeface="Calibri" panose="020F0502020204030204" pitchFamily="34" charset="0"/>
                        <a:cs typeface="Calibri" panose="020F0502020204030204" pitchFamily="34" charset="0"/>
                      </a:endParaRPr>
                    </a:p>
                  </a:txBody>
                  <a:tcPr marL="28054" marR="28054" marT="89760" marB="89760" anchor="ctr">
                    <a:lnL w="9525" cap="flat" cmpd="sng" algn="ctr">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13988">
                <a:tc>
                  <a:txBody>
                    <a:bodyPr/>
                    <a:lstStyle/>
                    <a:p>
                      <a:pPr>
                        <a:lnSpc>
                          <a:spcPct val="100000"/>
                        </a:lnSpc>
                      </a:pPr>
                      <a:r>
                        <a:rPr lang="en-SG" sz="1600" b="0" i="0" kern="1200" dirty="0">
                          <a:solidFill>
                            <a:schemeClr val="tx1"/>
                          </a:solidFill>
                          <a:effectLst/>
                          <a:latin typeface="+mn-lt"/>
                          <a:ea typeface="+mn-ea"/>
                          <a:cs typeface="+mn-cs"/>
                        </a:rPr>
                        <a:t>Users should find the application design intuitive</a:t>
                      </a:r>
                    </a:p>
                  </a:txBody>
                  <a:tcPr marL="28054" marR="28054" marT="89760" marB="8976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lgn="ctr" rtl="0">
                        <a:lnSpc>
                          <a:spcPct val="115000"/>
                        </a:lnSpc>
                        <a:spcBef>
                          <a:spcPts val="0"/>
                        </a:spcBef>
                        <a:buNone/>
                      </a:pPr>
                      <a:r>
                        <a:rPr lang="en-SG" sz="1600" b="1" dirty="0">
                          <a:latin typeface="Calibri" panose="020F0502020204030204" pitchFamily="34" charset="0"/>
                          <a:cs typeface="Calibri" panose="020F0502020204030204" pitchFamily="34" charset="0"/>
                        </a:rPr>
                        <a:t>X</a:t>
                      </a:r>
                    </a:p>
                    <a:p>
                      <a:pPr lvl="0" algn="ctr" rtl="0">
                        <a:lnSpc>
                          <a:spcPct val="115000"/>
                        </a:lnSpc>
                        <a:spcBef>
                          <a:spcPts val="0"/>
                        </a:spcBef>
                        <a:buNone/>
                      </a:pPr>
                      <a:r>
                        <a:rPr lang="en-SG" sz="1600" b="0" dirty="0">
                          <a:latin typeface="Calibri" panose="020F0502020204030204" pitchFamily="34" charset="0"/>
                          <a:cs typeface="Calibri" panose="020F0502020204030204" pitchFamily="34" charset="0"/>
                        </a:rPr>
                        <a:t>Improve User Interface in Search Results Page</a:t>
                      </a:r>
                    </a:p>
                  </a:txBody>
                  <a:tcPr marL="28054" marR="28054" marT="89760" marB="89760" anchor="ctr">
                    <a:lnL w="9525" cap="flat" cmpd="sng" algn="ctr">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58315">
                <a:tc>
                  <a:txBody>
                    <a:bodyPr/>
                    <a:lstStyle/>
                    <a:p>
                      <a:pPr>
                        <a:lnSpc>
                          <a:spcPct val="100000"/>
                        </a:lnSpc>
                      </a:pPr>
                      <a:r>
                        <a:rPr lang="en-SG" sz="1600" b="0" i="0" kern="1200" dirty="0">
                          <a:solidFill>
                            <a:schemeClr val="tx1"/>
                          </a:solidFill>
                          <a:effectLst/>
                          <a:latin typeface="+mn-lt"/>
                          <a:ea typeface="+mn-ea"/>
                          <a:cs typeface="+mn-cs"/>
                        </a:rPr>
                        <a:t>Users should be able to search using keyword without guidance from a test facilitator</a:t>
                      </a:r>
                    </a:p>
                  </a:txBody>
                  <a:tcPr marL="28054" marR="28054" marT="89760" marB="89760" anchor="ctr">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marR="0" lvl="0" indent="0" algn="ctr" defTabSz="914377" rtl="0" eaLnBrk="1" fontAlgn="auto" latinLnBrk="0" hangingPunct="1">
                        <a:lnSpc>
                          <a:spcPct val="115000"/>
                        </a:lnSpc>
                        <a:spcBef>
                          <a:spcPts val="0"/>
                        </a:spcBef>
                        <a:spcAft>
                          <a:spcPts val="0"/>
                        </a:spcAft>
                        <a:buClrTx/>
                        <a:buSzTx/>
                        <a:buFontTx/>
                        <a:buNone/>
                        <a:tabLst/>
                        <a:defRPr/>
                      </a:pPr>
                      <a:r>
                        <a:rPr lang="en-SG" sz="1600" b="1" i="0" kern="1200" dirty="0">
                          <a:solidFill>
                            <a:schemeClr val="tx1"/>
                          </a:solidFill>
                          <a:effectLst/>
                          <a:latin typeface="+mn-lt"/>
                          <a:ea typeface="+mn-ea"/>
                          <a:cs typeface="+mn-cs"/>
                        </a:rPr>
                        <a:t>✓</a:t>
                      </a:r>
                      <a:endParaRPr lang="en-SG" sz="1400" b="1" dirty="0">
                        <a:latin typeface="Calibri" panose="020F0502020204030204" pitchFamily="34" charset="0"/>
                        <a:cs typeface="Calibri" panose="020F0502020204030204" pitchFamily="34" charset="0"/>
                      </a:endParaRPr>
                    </a:p>
                  </a:txBody>
                  <a:tcPr marL="28054" marR="28054" marT="89760" marB="89760" anchor="ctr">
                    <a:lnL w="9525" cap="flat" cmpd="sng" algn="ctr">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46624360"/>
                  </a:ext>
                </a:extLst>
              </a:tr>
              <a:tr h="658315">
                <a:tc>
                  <a:txBody>
                    <a:bodyPr/>
                    <a:lstStyle/>
                    <a:p>
                      <a:pPr>
                        <a:lnSpc>
                          <a:spcPct val="100000"/>
                        </a:lnSpc>
                      </a:pPr>
                      <a:r>
                        <a:rPr lang="en-SG" sz="1600" b="0" i="0" kern="1200" dirty="0">
                          <a:solidFill>
                            <a:schemeClr val="tx1"/>
                          </a:solidFill>
                          <a:effectLst/>
                          <a:latin typeface="+mn-lt"/>
                          <a:ea typeface="+mn-ea"/>
                          <a:cs typeface="+mn-cs"/>
                        </a:rPr>
                        <a:t>Users should be able to view search information without guidance from a test facilitator</a:t>
                      </a:r>
                    </a:p>
                  </a:txBody>
                  <a:tcPr marL="28054" marR="28054" marT="89760" marB="89760" anchor="ctr">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tc>
                  <a:txBody>
                    <a:bodyPr/>
                    <a:lstStyle/>
                    <a:p>
                      <a:pPr marL="0" marR="0" lvl="0" indent="0" algn="ctr" defTabSz="914377" rtl="0" eaLnBrk="1" fontAlgn="auto" latinLnBrk="0" hangingPunct="1">
                        <a:lnSpc>
                          <a:spcPct val="115000"/>
                        </a:lnSpc>
                        <a:spcBef>
                          <a:spcPts val="0"/>
                        </a:spcBef>
                        <a:spcAft>
                          <a:spcPts val="0"/>
                        </a:spcAft>
                        <a:buClrTx/>
                        <a:buSzTx/>
                        <a:buFontTx/>
                        <a:buNone/>
                        <a:tabLst/>
                        <a:defRPr/>
                      </a:pPr>
                      <a:r>
                        <a:rPr lang="en-SG" sz="1600" b="1" i="0" kern="1200" dirty="0">
                          <a:solidFill>
                            <a:schemeClr val="tx1"/>
                          </a:solidFill>
                          <a:effectLst/>
                          <a:latin typeface="+mn-lt"/>
                          <a:ea typeface="+mn-ea"/>
                          <a:cs typeface="+mn-cs"/>
                        </a:rPr>
                        <a:t>✓</a:t>
                      </a:r>
                      <a:endParaRPr lang="en-SG" sz="1400" b="1" dirty="0">
                        <a:latin typeface="Calibri" panose="020F0502020204030204" pitchFamily="34" charset="0"/>
                        <a:cs typeface="Calibri" panose="020F0502020204030204" pitchFamily="34" charset="0"/>
                      </a:endParaRPr>
                    </a:p>
                  </a:txBody>
                  <a:tcPr marL="28054" marR="28054" marT="89760" marB="89760" anchor="ctr">
                    <a:lnL w="9525" cap="flat" cmpd="sng" algn="ctr">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03629374"/>
                  </a:ext>
                </a:extLst>
              </a:tr>
            </a:tbl>
          </a:graphicData>
        </a:graphic>
      </p:graphicFrame>
      <p:pic>
        <p:nvPicPr>
          <p:cNvPr id="3" name="Picture 2">
            <a:extLst>
              <a:ext uri="{FF2B5EF4-FFF2-40B4-BE49-F238E27FC236}">
                <a16:creationId xmlns:a16="http://schemas.microsoft.com/office/drawing/2014/main" id="{E13FE6A9-56D1-473A-BC53-26CE846090DB}"/>
              </a:ext>
            </a:extLst>
          </p:cNvPr>
          <p:cNvPicPr>
            <a:picLocks noChangeAspect="1"/>
          </p:cNvPicPr>
          <p:nvPr/>
        </p:nvPicPr>
        <p:blipFill>
          <a:blip r:embed="rId3"/>
          <a:stretch>
            <a:fillRect/>
          </a:stretch>
        </p:blipFill>
        <p:spPr>
          <a:xfrm>
            <a:off x="9149418" y="1878800"/>
            <a:ext cx="346003" cy="346003"/>
          </a:xfrm>
          <a:prstGeom prst="rect">
            <a:avLst/>
          </a:prstGeom>
        </p:spPr>
      </p:pic>
      <p:pic>
        <p:nvPicPr>
          <p:cNvPr id="14" name="Picture 13">
            <a:extLst>
              <a:ext uri="{FF2B5EF4-FFF2-40B4-BE49-F238E27FC236}">
                <a16:creationId xmlns:a16="http://schemas.microsoft.com/office/drawing/2014/main" id="{292766E7-0214-473B-A0C0-0E92A221177B}"/>
              </a:ext>
            </a:extLst>
          </p:cNvPr>
          <p:cNvPicPr>
            <a:picLocks noChangeAspect="1"/>
          </p:cNvPicPr>
          <p:nvPr/>
        </p:nvPicPr>
        <p:blipFill>
          <a:blip r:embed="rId3"/>
          <a:stretch>
            <a:fillRect/>
          </a:stretch>
        </p:blipFill>
        <p:spPr>
          <a:xfrm>
            <a:off x="9149418" y="2418697"/>
            <a:ext cx="346003" cy="346003"/>
          </a:xfrm>
          <a:prstGeom prst="rect">
            <a:avLst/>
          </a:prstGeom>
        </p:spPr>
      </p:pic>
      <p:pic>
        <p:nvPicPr>
          <p:cNvPr id="15" name="Picture 14">
            <a:extLst>
              <a:ext uri="{FF2B5EF4-FFF2-40B4-BE49-F238E27FC236}">
                <a16:creationId xmlns:a16="http://schemas.microsoft.com/office/drawing/2014/main" id="{FB62DB38-655A-4E54-9685-F9F946167EDE}"/>
              </a:ext>
            </a:extLst>
          </p:cNvPr>
          <p:cNvPicPr>
            <a:picLocks noChangeAspect="1"/>
          </p:cNvPicPr>
          <p:nvPr/>
        </p:nvPicPr>
        <p:blipFill>
          <a:blip r:embed="rId3"/>
          <a:stretch>
            <a:fillRect/>
          </a:stretch>
        </p:blipFill>
        <p:spPr>
          <a:xfrm>
            <a:off x="9149418" y="3015529"/>
            <a:ext cx="346003" cy="346003"/>
          </a:xfrm>
          <a:prstGeom prst="rect">
            <a:avLst/>
          </a:prstGeom>
        </p:spPr>
      </p:pic>
    </p:spTree>
    <p:extLst>
      <p:ext uri="{BB962C8B-B14F-4D97-AF65-F5344CB8AC3E}">
        <p14:creationId xmlns:p14="http://schemas.microsoft.com/office/powerpoint/2010/main" val="1410334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B990F32F-E99B-3648-9026-BD001F824033}"/>
              </a:ext>
            </a:extLst>
          </p:cNvPr>
          <p:cNvPicPr>
            <a:picLocks noChangeAspect="1"/>
          </p:cNvPicPr>
          <p:nvPr/>
        </p:nvPicPr>
        <p:blipFill rotWithShape="1">
          <a:blip r:embed="rId2"/>
          <a:srcRect t="15743" r="-2" b="-2"/>
          <a:stretch/>
        </p:blipFill>
        <p:spPr>
          <a:xfrm>
            <a:off x="4041995"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27" name="Isosceles Triangle 24">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1"/>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Title 1">
            <a:extLst>
              <a:ext uri="{FF2B5EF4-FFF2-40B4-BE49-F238E27FC236}">
                <a16:creationId xmlns:a16="http://schemas.microsoft.com/office/drawing/2014/main" id="{BA951DD6-19DA-6644-8D89-E7BF86ABD8E8}"/>
              </a:ext>
            </a:extLst>
          </p:cNvPr>
          <p:cNvSpPr>
            <a:spLocks noGrp="1"/>
          </p:cNvSpPr>
          <p:nvPr>
            <p:ph type="title"/>
          </p:nvPr>
        </p:nvSpPr>
        <p:spPr>
          <a:xfrm>
            <a:off x="-650777" y="2849150"/>
            <a:ext cx="7432564" cy="1771877"/>
          </a:xfrm>
          <a:prstGeom prst="ellipse">
            <a:avLst/>
          </a:prstGeom>
        </p:spPr>
        <p:txBody>
          <a:bodyPr vert="horz" lIns="91440" tIns="45720" rIns="91440" bIns="45720" rtlCol="0" anchor="t">
            <a:normAutofit/>
          </a:bodyPr>
          <a:lstStyle/>
          <a:p>
            <a:r>
              <a:rPr lang="en-US" sz="6000" b="1" dirty="0">
                <a:solidFill>
                  <a:srgbClr val="000000"/>
                </a:solidFill>
              </a:rPr>
              <a:t>PROJECT PLAN</a:t>
            </a:r>
          </a:p>
        </p:txBody>
      </p:sp>
      <p:sp>
        <p:nvSpPr>
          <p:cNvPr id="55" name="Title 1">
            <a:extLst>
              <a:ext uri="{FF2B5EF4-FFF2-40B4-BE49-F238E27FC236}">
                <a16:creationId xmlns:a16="http://schemas.microsoft.com/office/drawing/2014/main" id="{862073D0-4E60-B841-9C47-A7DAF6F62054}"/>
              </a:ext>
            </a:extLst>
          </p:cNvPr>
          <p:cNvSpPr txBox="1">
            <a:spLocks/>
          </p:cNvSpPr>
          <p:nvPr/>
        </p:nvSpPr>
        <p:spPr>
          <a:xfrm>
            <a:off x="-650777" y="4675925"/>
            <a:ext cx="7046089" cy="1297115"/>
          </a:xfrm>
          <a:prstGeom prst="ellipse">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0000"/>
                </a:solidFill>
              </a:rPr>
              <a:t>Scope. Timeline. Architecture. Risks.</a:t>
            </a:r>
            <a:endParaRPr lang="en-US" sz="1400" b="1" dirty="0">
              <a:solidFill>
                <a:srgbClr val="000000"/>
              </a:solidFill>
            </a:endParaRPr>
          </a:p>
        </p:txBody>
      </p:sp>
      <p:cxnSp>
        <p:nvCxnSpPr>
          <p:cNvPr id="62" name="Straight Connector 61">
            <a:extLst>
              <a:ext uri="{FF2B5EF4-FFF2-40B4-BE49-F238E27FC236}">
                <a16:creationId xmlns:a16="http://schemas.microsoft.com/office/drawing/2014/main" id="{4D9D492A-FCB9-D54B-9DA6-AD9C88135131}"/>
              </a:ext>
            </a:extLst>
          </p:cNvPr>
          <p:cNvCxnSpPr>
            <a:cxnSpLocks/>
          </p:cNvCxnSpPr>
          <p:nvPr/>
        </p:nvCxnSpPr>
        <p:spPr>
          <a:xfrm>
            <a:off x="448734" y="4675925"/>
            <a:ext cx="45564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5721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6113084"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PROJECT SCOPE</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1" name="Rectangle 60">
            <a:extLst>
              <a:ext uri="{FF2B5EF4-FFF2-40B4-BE49-F238E27FC236}">
                <a16:creationId xmlns:a16="http://schemas.microsoft.com/office/drawing/2014/main" id="{6E39F1DF-EB5B-C245-9583-E726AE42310F}"/>
              </a:ext>
            </a:extLst>
          </p:cNvPr>
          <p:cNvSpPr/>
          <p:nvPr/>
        </p:nvSpPr>
        <p:spPr>
          <a:xfrm>
            <a:off x="6452443" y="6550224"/>
            <a:ext cx="1078565" cy="307777"/>
          </a:xfrm>
          <a:prstGeom prst="rect">
            <a:avLst/>
          </a:prstGeom>
        </p:spPr>
        <p:txBody>
          <a:bodyPr wrap="none">
            <a:spAutoFit/>
          </a:bodyPr>
          <a:lstStyle/>
          <a:p>
            <a:r>
              <a:rPr lang="en-SG" sz="1400" b="1" dirty="0"/>
              <a:t>Project Plan</a:t>
            </a:r>
            <a:endParaRPr lang="en-US" sz="1400" b="1" dirty="0"/>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12" name="Oval 11">
            <a:extLst>
              <a:ext uri="{FF2B5EF4-FFF2-40B4-BE49-F238E27FC236}">
                <a16:creationId xmlns:a16="http://schemas.microsoft.com/office/drawing/2014/main" id="{CC08F2B4-7BFB-DF49-B883-EEA37CD9F0D2}"/>
              </a:ext>
            </a:extLst>
          </p:cNvPr>
          <p:cNvSpPr/>
          <p:nvPr/>
        </p:nvSpPr>
        <p:spPr>
          <a:xfrm>
            <a:off x="435053" y="1003393"/>
            <a:ext cx="10810463" cy="5309851"/>
          </a:xfrm>
          <a:prstGeom prst="ellipse">
            <a:avLst/>
          </a:prstGeom>
          <a:solidFill>
            <a:srgbClr val="AACDEC"/>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B18B66E6-4F50-9840-8605-146FD1F4E58D}"/>
              </a:ext>
            </a:extLst>
          </p:cNvPr>
          <p:cNvSpPr/>
          <p:nvPr/>
        </p:nvSpPr>
        <p:spPr>
          <a:xfrm>
            <a:off x="433211" y="1149883"/>
            <a:ext cx="8748291" cy="5021079"/>
          </a:xfrm>
          <a:prstGeom prst="ellipse">
            <a:avLst/>
          </a:prstGeom>
          <a:solidFill>
            <a:srgbClr val="C4DCF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3446C5DC-85C2-0444-9648-59441F0A1123}"/>
              </a:ext>
            </a:extLst>
          </p:cNvPr>
          <p:cNvSpPr/>
          <p:nvPr/>
        </p:nvSpPr>
        <p:spPr>
          <a:xfrm>
            <a:off x="414101" y="1402161"/>
            <a:ext cx="6613009" cy="4495027"/>
          </a:xfrm>
          <a:prstGeom prst="ellipse">
            <a:avLst/>
          </a:prstGeom>
          <a:solidFill>
            <a:srgbClr val="E1EDF8"/>
          </a:solidFill>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6010EA89-7AF9-FF4C-B1BF-75C222506353}"/>
              </a:ext>
            </a:extLst>
          </p:cNvPr>
          <p:cNvSpPr/>
          <p:nvPr/>
        </p:nvSpPr>
        <p:spPr>
          <a:xfrm>
            <a:off x="8065042" y="1538808"/>
            <a:ext cx="2054772" cy="610424"/>
          </a:xfrm>
          <a:prstGeom prst="rect">
            <a:avLst/>
          </a:prstGeom>
        </p:spPr>
        <p:txBody>
          <a:bodyPr wrap="square">
            <a:spAutoFit/>
          </a:bodyPr>
          <a:lstStyle/>
          <a:p>
            <a:pPr>
              <a:spcBef>
                <a:spcPts val="200"/>
              </a:spcBef>
              <a:buClr>
                <a:srgbClr val="181818"/>
              </a:buClr>
            </a:pPr>
            <a:r>
              <a:rPr lang="en-US" sz="1600" b="1" dirty="0">
                <a:latin typeface="Helvetica" pitchFamily="2" charset="0"/>
              </a:rPr>
              <a:t>Good to </a:t>
            </a:r>
          </a:p>
          <a:p>
            <a:pPr>
              <a:spcBef>
                <a:spcPts val="200"/>
              </a:spcBef>
              <a:buClr>
                <a:srgbClr val="181818"/>
              </a:buClr>
            </a:pPr>
            <a:r>
              <a:rPr lang="en-US" sz="1600" b="1" dirty="0">
                <a:latin typeface="Helvetica" pitchFamily="2" charset="0"/>
              </a:rPr>
              <a:t>Have Functions</a:t>
            </a:r>
            <a:endParaRPr lang="en-US" sz="1400" dirty="0">
              <a:latin typeface="Helvetica" pitchFamily="2" charset="0"/>
            </a:endParaRPr>
          </a:p>
        </p:txBody>
      </p:sp>
      <p:sp>
        <p:nvSpPr>
          <p:cNvPr id="16" name="Rectangle 15">
            <a:extLst>
              <a:ext uri="{FF2B5EF4-FFF2-40B4-BE49-F238E27FC236}">
                <a16:creationId xmlns:a16="http://schemas.microsoft.com/office/drawing/2014/main" id="{76FDEC04-14D6-7548-BAD3-929826F78F31}"/>
              </a:ext>
            </a:extLst>
          </p:cNvPr>
          <p:cNvSpPr/>
          <p:nvPr/>
        </p:nvSpPr>
        <p:spPr>
          <a:xfrm>
            <a:off x="6051255" y="1534999"/>
            <a:ext cx="2054772" cy="610424"/>
          </a:xfrm>
          <a:prstGeom prst="rect">
            <a:avLst/>
          </a:prstGeom>
        </p:spPr>
        <p:txBody>
          <a:bodyPr wrap="square">
            <a:spAutoFit/>
          </a:bodyPr>
          <a:lstStyle/>
          <a:p>
            <a:pPr>
              <a:spcBef>
                <a:spcPts val="200"/>
              </a:spcBef>
              <a:buClr>
                <a:srgbClr val="181818"/>
              </a:buClr>
            </a:pPr>
            <a:r>
              <a:rPr lang="en-US" sz="1600" b="1" dirty="0">
                <a:latin typeface="Helvetica" pitchFamily="2" charset="0"/>
              </a:rPr>
              <a:t>Secondary</a:t>
            </a:r>
          </a:p>
          <a:p>
            <a:pPr>
              <a:spcBef>
                <a:spcPts val="200"/>
              </a:spcBef>
              <a:buClr>
                <a:srgbClr val="181818"/>
              </a:buClr>
            </a:pPr>
            <a:r>
              <a:rPr lang="en-US" sz="1600" b="1" dirty="0">
                <a:latin typeface="Helvetica" pitchFamily="2" charset="0"/>
              </a:rPr>
              <a:t>Functions</a:t>
            </a:r>
            <a:endParaRPr lang="en-US" sz="1400" dirty="0">
              <a:latin typeface="Helvetica" pitchFamily="2" charset="0"/>
            </a:endParaRPr>
          </a:p>
        </p:txBody>
      </p:sp>
      <p:sp>
        <p:nvSpPr>
          <p:cNvPr id="17" name="Rectangle 16">
            <a:extLst>
              <a:ext uri="{FF2B5EF4-FFF2-40B4-BE49-F238E27FC236}">
                <a16:creationId xmlns:a16="http://schemas.microsoft.com/office/drawing/2014/main" id="{423BBC81-C486-884F-AAB9-5D23E33551C9}"/>
              </a:ext>
            </a:extLst>
          </p:cNvPr>
          <p:cNvSpPr/>
          <p:nvPr/>
        </p:nvSpPr>
        <p:spPr>
          <a:xfrm>
            <a:off x="2551899" y="1475967"/>
            <a:ext cx="2054772" cy="610424"/>
          </a:xfrm>
          <a:prstGeom prst="rect">
            <a:avLst/>
          </a:prstGeom>
        </p:spPr>
        <p:txBody>
          <a:bodyPr wrap="square">
            <a:spAutoFit/>
          </a:bodyPr>
          <a:lstStyle/>
          <a:p>
            <a:pPr algn="ctr">
              <a:spcBef>
                <a:spcPts val="200"/>
              </a:spcBef>
              <a:buClr>
                <a:srgbClr val="181818"/>
              </a:buClr>
            </a:pPr>
            <a:r>
              <a:rPr lang="en-US" sz="1600" b="1" dirty="0">
                <a:latin typeface="Helvetica" pitchFamily="2" charset="0"/>
              </a:rPr>
              <a:t>Core</a:t>
            </a:r>
          </a:p>
          <a:p>
            <a:pPr algn="ctr">
              <a:spcBef>
                <a:spcPts val="200"/>
              </a:spcBef>
              <a:buClr>
                <a:srgbClr val="181818"/>
              </a:buClr>
            </a:pPr>
            <a:r>
              <a:rPr lang="en-US" sz="1600" b="1" dirty="0">
                <a:latin typeface="Helvetica" pitchFamily="2" charset="0"/>
              </a:rPr>
              <a:t>Functions</a:t>
            </a:r>
            <a:endParaRPr lang="en-US" sz="1400" dirty="0">
              <a:latin typeface="Helvetica" pitchFamily="2" charset="0"/>
            </a:endParaRPr>
          </a:p>
        </p:txBody>
      </p:sp>
      <p:sp>
        <p:nvSpPr>
          <p:cNvPr id="18" name="Rectangle 17">
            <a:extLst>
              <a:ext uri="{FF2B5EF4-FFF2-40B4-BE49-F238E27FC236}">
                <a16:creationId xmlns:a16="http://schemas.microsoft.com/office/drawing/2014/main" id="{FD0A3CFD-FAA5-0847-AAE7-716418E05178}"/>
              </a:ext>
            </a:extLst>
          </p:cNvPr>
          <p:cNvSpPr/>
          <p:nvPr/>
        </p:nvSpPr>
        <p:spPr>
          <a:xfrm>
            <a:off x="1441410" y="2105612"/>
            <a:ext cx="2318255" cy="3621504"/>
          </a:xfrm>
          <a:prstGeom prst="rect">
            <a:avLst/>
          </a:prstGeom>
        </p:spPr>
        <p:txBody>
          <a:bodyPr wrap="square">
            <a:spAutoFit/>
          </a:bodyPr>
          <a:lstStyle/>
          <a:p>
            <a:pPr>
              <a:spcBef>
                <a:spcPts val="200"/>
              </a:spcBef>
              <a:buClr>
                <a:srgbClr val="181818"/>
              </a:buClr>
            </a:pPr>
            <a:r>
              <a:rPr lang="en-US" sz="1200" b="1" dirty="0">
                <a:latin typeface="Arial" panose="020B0604020202020204" pitchFamily="34" charset="0"/>
                <a:cs typeface="Arial" panose="020B0604020202020204" pitchFamily="34" charset="0"/>
              </a:rPr>
              <a:t>Accounts Module</a:t>
            </a:r>
          </a:p>
          <a:p>
            <a:pPr marL="171446" indent="-171446">
              <a:spcBef>
                <a:spcPts val="200"/>
              </a:spcBef>
              <a:buClr>
                <a:srgbClr val="181818"/>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User Login / Logout</a:t>
            </a:r>
          </a:p>
          <a:p>
            <a:pPr marL="171446" indent="-171446">
              <a:spcBef>
                <a:spcPts val="200"/>
              </a:spcBef>
              <a:buClr>
                <a:srgbClr val="181818"/>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Collects profile information (e.g. skills and courses</a:t>
            </a:r>
          </a:p>
          <a:p>
            <a:pPr>
              <a:spcBef>
                <a:spcPts val="200"/>
              </a:spcBef>
              <a:buClr>
                <a:srgbClr val="181818"/>
              </a:buClr>
            </a:pPr>
            <a:endParaRPr lang="en-US" sz="1200" dirty="0">
              <a:latin typeface="Arial" panose="020B0604020202020204" pitchFamily="34" charset="0"/>
              <a:cs typeface="Arial" panose="020B0604020202020204" pitchFamily="34" charset="0"/>
            </a:endParaRPr>
          </a:p>
          <a:p>
            <a:pPr>
              <a:spcBef>
                <a:spcPts val="200"/>
              </a:spcBef>
              <a:buClr>
                <a:schemeClr val="tx1"/>
              </a:buClr>
            </a:pPr>
            <a:r>
              <a:rPr lang="en-US" sz="1200" b="1" dirty="0">
                <a:latin typeface="Arial" panose="020B0604020202020204" pitchFamily="34" charset="0"/>
                <a:cs typeface="Arial" panose="020B0604020202020204" pitchFamily="34" charset="0"/>
              </a:rPr>
              <a:t>Analytics Module</a:t>
            </a:r>
          </a:p>
          <a:p>
            <a:pPr marL="171446"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Perform comparison between user’s skill profile and requisite skillset for dream job</a:t>
            </a:r>
          </a:p>
          <a:p>
            <a:pPr marL="171446"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Retrieve information from the API of </a:t>
            </a:r>
            <a:r>
              <a:rPr lang="en-US" sz="1200" dirty="0" err="1">
                <a:latin typeface="Arial" panose="020B0604020202020204" pitchFamily="34" charset="0"/>
                <a:cs typeface="Arial" panose="020B0604020202020204" pitchFamily="34" charset="0"/>
              </a:rPr>
              <a:t>JobSense</a:t>
            </a:r>
            <a:r>
              <a:rPr lang="en-US" sz="1200" dirty="0">
                <a:latin typeface="Arial" panose="020B0604020202020204" pitchFamily="34" charset="0"/>
                <a:cs typeface="Arial" panose="020B0604020202020204" pitchFamily="34" charset="0"/>
              </a:rPr>
              <a:t> and display relevant jobs, industries and career pathway</a:t>
            </a:r>
          </a:p>
          <a:p>
            <a:pPr marL="171446"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Retrieve information from the API of Wage Dashboard and display wage analysis</a:t>
            </a:r>
          </a:p>
          <a:p>
            <a:pPr marL="171446" indent="-171446">
              <a:spcBef>
                <a:spcPts val="200"/>
              </a:spcBef>
              <a:buClr>
                <a:srgbClr val="181818"/>
              </a:buClr>
              <a:buFont typeface="Courier New" panose="02070309020205020404" pitchFamily="49" charset="0"/>
              <a:buChar char="o"/>
            </a:pPr>
            <a:endParaRPr lang="en-US" sz="12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A7610C55-28FC-264F-AB92-73A24F17B02E}"/>
              </a:ext>
            </a:extLst>
          </p:cNvPr>
          <p:cNvSpPr/>
          <p:nvPr/>
        </p:nvSpPr>
        <p:spPr>
          <a:xfrm>
            <a:off x="3935315" y="2079681"/>
            <a:ext cx="2448496" cy="3934410"/>
          </a:xfrm>
          <a:prstGeom prst="rect">
            <a:avLst/>
          </a:prstGeom>
        </p:spPr>
        <p:txBody>
          <a:bodyPr wrap="square">
            <a:spAutoFit/>
          </a:bodyPr>
          <a:lstStyle/>
          <a:p>
            <a:pPr>
              <a:spcBef>
                <a:spcPts val="200"/>
              </a:spcBef>
            </a:pPr>
            <a:r>
              <a:rPr lang="en-US" sz="1200" b="1" dirty="0">
                <a:latin typeface="Arial" panose="020B0604020202020204" pitchFamily="34" charset="0"/>
                <a:cs typeface="Arial" panose="020B0604020202020204" pitchFamily="34" charset="0"/>
              </a:rPr>
              <a:t>Administrative Module</a:t>
            </a:r>
          </a:p>
          <a:p>
            <a:pPr marL="171446" indent="-171446">
              <a:spcBef>
                <a:spcPts val="200"/>
              </a:spcBef>
              <a:buClr>
                <a:srgbClr val="181818"/>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Upload CSV file to update track, course and skills</a:t>
            </a:r>
          </a:p>
          <a:p>
            <a:pPr>
              <a:spcBef>
                <a:spcPts val="200"/>
              </a:spcBef>
              <a:buClr>
                <a:srgbClr val="181818"/>
              </a:buClr>
            </a:pPr>
            <a:endParaRPr lang="en-US" sz="1200" dirty="0">
              <a:latin typeface="Arial" panose="020B0604020202020204" pitchFamily="34" charset="0"/>
              <a:cs typeface="Arial" panose="020B0604020202020204" pitchFamily="34" charset="0"/>
            </a:endParaRPr>
          </a:p>
          <a:p>
            <a:pPr>
              <a:spcBef>
                <a:spcPts val="200"/>
              </a:spcBef>
            </a:pPr>
            <a:r>
              <a:rPr lang="en-US" sz="1200" b="1" dirty="0">
                <a:latin typeface="Arial" panose="020B0604020202020204" pitchFamily="34" charset="0"/>
                <a:cs typeface="Arial" panose="020B0604020202020204" pitchFamily="34" charset="0"/>
              </a:rPr>
              <a:t>Track Discovery Module</a:t>
            </a:r>
          </a:p>
          <a:p>
            <a:pPr marL="171446"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Perform search with suggestive dropdown list</a:t>
            </a:r>
          </a:p>
          <a:p>
            <a:pPr marL="171446"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Highlight track-specific skills by weightage</a:t>
            </a:r>
          </a:p>
          <a:p>
            <a:pPr marL="171446"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Skills gap analysis</a:t>
            </a:r>
          </a:p>
          <a:p>
            <a:pPr>
              <a:spcBef>
                <a:spcPts val="200"/>
              </a:spcBef>
              <a:buClr>
                <a:schemeClr val="tx1"/>
              </a:buClr>
            </a:pPr>
            <a:endParaRPr lang="en-US" sz="1200" dirty="0">
              <a:latin typeface="Arial" panose="020B0604020202020204" pitchFamily="34" charset="0"/>
              <a:cs typeface="Arial" panose="020B0604020202020204" pitchFamily="34" charset="0"/>
            </a:endParaRPr>
          </a:p>
          <a:p>
            <a:pPr>
              <a:spcBef>
                <a:spcPts val="200"/>
              </a:spcBef>
              <a:buClr>
                <a:schemeClr val="tx1"/>
              </a:buClr>
            </a:pPr>
            <a:r>
              <a:rPr lang="en-US" sz="1200" b="1" dirty="0">
                <a:latin typeface="Arial" panose="020B0604020202020204" pitchFamily="34" charset="0"/>
                <a:cs typeface="Arial" panose="020B0604020202020204" pitchFamily="34" charset="0"/>
              </a:rPr>
              <a:t>Career Discovery Module</a:t>
            </a:r>
          </a:p>
          <a:p>
            <a:pPr marL="171446"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Perform search with suggestive dropdown list</a:t>
            </a:r>
          </a:p>
          <a:p>
            <a:pPr marL="171446"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Highlight job-specific skills by weightage</a:t>
            </a:r>
          </a:p>
          <a:p>
            <a:pPr marL="171446"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Skills gap analysis</a:t>
            </a:r>
          </a:p>
          <a:p>
            <a:pPr>
              <a:spcBef>
                <a:spcPts val="200"/>
              </a:spcBef>
              <a:buClr>
                <a:srgbClr val="181818"/>
              </a:buClr>
            </a:pPr>
            <a:endParaRPr lang="en-US" sz="1200" dirty="0">
              <a:latin typeface="Arial" panose="020B0604020202020204" pitchFamily="34" charset="0"/>
              <a:cs typeface="Arial" panose="020B0604020202020204" pitchFamily="34" charset="0"/>
            </a:endParaRPr>
          </a:p>
          <a:p>
            <a:pPr marL="171446" indent="-171446">
              <a:spcBef>
                <a:spcPts val="200"/>
              </a:spcBef>
              <a:buClr>
                <a:srgbClr val="181818"/>
              </a:buClr>
              <a:buFont typeface="Courier New" panose="02070309020205020404" pitchFamily="49" charset="0"/>
              <a:buChar char="o"/>
            </a:pPr>
            <a:endParaRPr lang="en-US" sz="12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E2A786B5-BD8E-7F41-9F1E-31A57DDD7B89}"/>
              </a:ext>
            </a:extLst>
          </p:cNvPr>
          <p:cNvSpPr/>
          <p:nvPr/>
        </p:nvSpPr>
        <p:spPr>
          <a:xfrm>
            <a:off x="6854793" y="2146118"/>
            <a:ext cx="1798143" cy="651460"/>
          </a:xfrm>
          <a:prstGeom prst="rect">
            <a:avLst/>
          </a:prstGeom>
        </p:spPr>
        <p:txBody>
          <a:bodyPr wrap="square">
            <a:spAutoFit/>
          </a:bodyPr>
          <a:lstStyle/>
          <a:p>
            <a:pPr>
              <a:spcBef>
                <a:spcPts val="200"/>
              </a:spcBef>
              <a:buClr>
                <a:srgbClr val="181818"/>
              </a:buClr>
            </a:pPr>
            <a:r>
              <a:rPr lang="en-US" sz="1100" b="1" dirty="0">
                <a:latin typeface="Arial" panose="020B0604020202020204" pitchFamily="34" charset="0"/>
                <a:cs typeface="Arial" panose="020B0604020202020204" pitchFamily="34" charset="0"/>
              </a:rPr>
              <a:t>Accounts Module</a:t>
            </a:r>
          </a:p>
          <a:p>
            <a:pPr marL="171446" indent="-171446">
              <a:spcBef>
                <a:spcPts val="200"/>
              </a:spcBef>
              <a:buClr>
                <a:srgbClr val="181818"/>
              </a:buClr>
              <a:buFont typeface="Courier New" panose="02070309020205020404" pitchFamily="49" charset="0"/>
              <a:buChar char="o"/>
            </a:pPr>
            <a:r>
              <a:rPr lang="en-US" sz="1100" dirty="0">
                <a:latin typeface="Arial" panose="020B0604020202020204" pitchFamily="34" charset="0"/>
                <a:cs typeface="Arial" panose="020B0604020202020204" pitchFamily="34" charset="0"/>
              </a:rPr>
              <a:t>Access control</a:t>
            </a:r>
          </a:p>
          <a:p>
            <a:pPr marL="171446" indent="-171446">
              <a:spcBef>
                <a:spcPts val="200"/>
              </a:spcBef>
              <a:buClr>
                <a:srgbClr val="181818"/>
              </a:buClr>
              <a:buFont typeface="Courier New" panose="02070309020205020404" pitchFamily="49" charset="0"/>
              <a:buChar char="o"/>
            </a:pPr>
            <a:r>
              <a:rPr lang="en-US" sz="1100" dirty="0">
                <a:latin typeface="Arial" panose="020B0604020202020204" pitchFamily="34" charset="0"/>
                <a:cs typeface="Arial" panose="020B0604020202020204" pitchFamily="34" charset="0"/>
              </a:rPr>
              <a:t>Password hashing</a:t>
            </a:r>
          </a:p>
        </p:txBody>
      </p:sp>
      <p:sp>
        <p:nvSpPr>
          <p:cNvPr id="21" name="Rectangle 20">
            <a:extLst>
              <a:ext uri="{FF2B5EF4-FFF2-40B4-BE49-F238E27FC236}">
                <a16:creationId xmlns:a16="http://schemas.microsoft.com/office/drawing/2014/main" id="{5984D6F2-13AA-5C46-9E7E-5D578A57BA2E}"/>
              </a:ext>
            </a:extLst>
          </p:cNvPr>
          <p:cNvSpPr/>
          <p:nvPr/>
        </p:nvSpPr>
        <p:spPr>
          <a:xfrm>
            <a:off x="6389678" y="4860322"/>
            <a:ext cx="1748591" cy="820738"/>
          </a:xfrm>
          <a:prstGeom prst="rect">
            <a:avLst/>
          </a:prstGeom>
        </p:spPr>
        <p:txBody>
          <a:bodyPr wrap="square">
            <a:spAutoFit/>
          </a:bodyPr>
          <a:lstStyle/>
          <a:p>
            <a:pPr>
              <a:spcBef>
                <a:spcPts val="200"/>
              </a:spcBef>
              <a:buClr>
                <a:schemeClr val="tx1"/>
              </a:buClr>
            </a:pPr>
            <a:r>
              <a:rPr lang="en-US" sz="1100" b="1" dirty="0">
                <a:latin typeface="Arial" panose="020B0604020202020204" pitchFamily="34" charset="0"/>
                <a:cs typeface="Arial" panose="020B0604020202020204" pitchFamily="34" charset="0"/>
              </a:rPr>
              <a:t>Analytics Module</a:t>
            </a:r>
          </a:p>
          <a:p>
            <a:pPr marL="171446" lvl="1" indent="-171446">
              <a:spcBef>
                <a:spcPts val="200"/>
              </a:spcBef>
              <a:buClr>
                <a:schemeClr val="tx1"/>
              </a:buClr>
              <a:buFont typeface="Courier New" panose="02070309020205020404" pitchFamily="49" charset="0"/>
              <a:buChar char="o"/>
            </a:pPr>
            <a:r>
              <a:rPr lang="en-US" sz="1100" dirty="0">
                <a:latin typeface="Arial" panose="020B0604020202020204" pitchFamily="34" charset="0"/>
                <a:cs typeface="Arial" panose="020B0604020202020204" pitchFamily="34" charset="0"/>
              </a:rPr>
              <a:t>Exportable Reports</a:t>
            </a:r>
          </a:p>
          <a:p>
            <a:pPr marL="171446" lvl="1" indent="-171446">
              <a:spcBef>
                <a:spcPts val="200"/>
              </a:spcBef>
              <a:buClr>
                <a:schemeClr val="tx1"/>
              </a:buClr>
              <a:buFont typeface="Courier New" panose="02070309020205020404" pitchFamily="49" charset="0"/>
              <a:buChar char="o"/>
            </a:pPr>
            <a:r>
              <a:rPr lang="en-US" sz="1100" dirty="0">
                <a:latin typeface="Arial" panose="020B0604020202020204" pitchFamily="34" charset="0"/>
                <a:cs typeface="Arial" panose="020B0604020202020204" pitchFamily="34" charset="0"/>
              </a:rPr>
              <a:t>Render graphs for summary report</a:t>
            </a:r>
          </a:p>
        </p:txBody>
      </p:sp>
      <p:sp>
        <p:nvSpPr>
          <p:cNvPr id="22" name="Rectangle 21">
            <a:extLst>
              <a:ext uri="{FF2B5EF4-FFF2-40B4-BE49-F238E27FC236}">
                <a16:creationId xmlns:a16="http://schemas.microsoft.com/office/drawing/2014/main" id="{84D3D0FA-1817-7B4E-A93F-4C2F63C64B20}"/>
              </a:ext>
            </a:extLst>
          </p:cNvPr>
          <p:cNvSpPr/>
          <p:nvPr/>
        </p:nvSpPr>
        <p:spPr>
          <a:xfrm>
            <a:off x="7049714" y="2874237"/>
            <a:ext cx="2046148" cy="990015"/>
          </a:xfrm>
          <a:prstGeom prst="rect">
            <a:avLst/>
          </a:prstGeom>
        </p:spPr>
        <p:txBody>
          <a:bodyPr wrap="square">
            <a:spAutoFit/>
          </a:bodyPr>
          <a:lstStyle/>
          <a:p>
            <a:pPr>
              <a:spcBef>
                <a:spcPts val="200"/>
              </a:spcBef>
            </a:pPr>
            <a:r>
              <a:rPr lang="en-US" sz="1100" b="1" dirty="0">
                <a:latin typeface="Arial" panose="020B0604020202020204" pitchFamily="34" charset="0"/>
                <a:cs typeface="Arial" panose="020B0604020202020204" pitchFamily="34" charset="0"/>
              </a:rPr>
              <a:t>Track Discovery Module</a:t>
            </a:r>
          </a:p>
          <a:p>
            <a:pPr marL="171446" indent="-171446">
              <a:spcBef>
                <a:spcPts val="200"/>
              </a:spcBef>
              <a:buClr>
                <a:schemeClr val="tx1"/>
              </a:buClr>
              <a:buFont typeface="Courier New" panose="02070309020205020404" pitchFamily="49" charset="0"/>
              <a:buChar char="o"/>
            </a:pPr>
            <a:r>
              <a:rPr lang="en-US" sz="1100" dirty="0">
                <a:latin typeface="Arial" panose="020B0604020202020204" pitchFamily="34" charset="0"/>
                <a:cs typeface="Arial" panose="020B0604020202020204" pitchFamily="34" charset="0"/>
              </a:rPr>
              <a:t>Predictive search incorporated with dropdown list</a:t>
            </a:r>
          </a:p>
          <a:p>
            <a:pPr marL="171446" indent="-171446">
              <a:spcBef>
                <a:spcPts val="200"/>
              </a:spcBef>
              <a:buClr>
                <a:schemeClr val="tx1"/>
              </a:buClr>
              <a:buFont typeface="Courier New" panose="02070309020205020404" pitchFamily="49" charset="0"/>
              <a:buChar char="o"/>
            </a:pPr>
            <a:r>
              <a:rPr lang="en-US" sz="1100" dirty="0">
                <a:latin typeface="Arial" panose="020B0604020202020204" pitchFamily="34" charset="0"/>
                <a:cs typeface="Arial" panose="020B0604020202020204" pitchFamily="34" charset="0"/>
              </a:rPr>
              <a:t>User guide </a:t>
            </a:r>
          </a:p>
        </p:txBody>
      </p:sp>
      <p:sp>
        <p:nvSpPr>
          <p:cNvPr id="23" name="Rectangle 22">
            <a:extLst>
              <a:ext uri="{FF2B5EF4-FFF2-40B4-BE49-F238E27FC236}">
                <a16:creationId xmlns:a16="http://schemas.microsoft.com/office/drawing/2014/main" id="{8904F84E-8C1C-864F-B23A-0EB2E6F15275}"/>
              </a:ext>
            </a:extLst>
          </p:cNvPr>
          <p:cNvSpPr/>
          <p:nvPr/>
        </p:nvSpPr>
        <p:spPr>
          <a:xfrm>
            <a:off x="7027109" y="3868237"/>
            <a:ext cx="2068753" cy="990015"/>
          </a:xfrm>
          <a:prstGeom prst="rect">
            <a:avLst/>
          </a:prstGeom>
        </p:spPr>
        <p:txBody>
          <a:bodyPr wrap="square">
            <a:spAutoFit/>
          </a:bodyPr>
          <a:lstStyle/>
          <a:p>
            <a:pPr>
              <a:spcBef>
                <a:spcPts val="200"/>
              </a:spcBef>
            </a:pPr>
            <a:r>
              <a:rPr lang="en-US" sz="1100" b="1" dirty="0">
                <a:latin typeface="Arial" panose="020B0604020202020204" pitchFamily="34" charset="0"/>
                <a:cs typeface="Arial" panose="020B0604020202020204" pitchFamily="34" charset="0"/>
              </a:rPr>
              <a:t>Career Discovery Module</a:t>
            </a:r>
          </a:p>
          <a:p>
            <a:pPr marL="171446" indent="-171446">
              <a:spcBef>
                <a:spcPts val="200"/>
              </a:spcBef>
              <a:buClr>
                <a:schemeClr val="tx1"/>
              </a:buClr>
              <a:buFont typeface="Courier New" panose="02070309020205020404" pitchFamily="49" charset="0"/>
              <a:buChar char="o"/>
            </a:pPr>
            <a:r>
              <a:rPr lang="en-US" sz="1100" dirty="0">
                <a:latin typeface="Arial" panose="020B0604020202020204" pitchFamily="34" charset="0"/>
                <a:cs typeface="Arial" panose="020B0604020202020204" pitchFamily="34" charset="0"/>
              </a:rPr>
              <a:t>Predictive search incorporated with dropdown list</a:t>
            </a:r>
          </a:p>
          <a:p>
            <a:pPr marL="171446" indent="-171446">
              <a:spcBef>
                <a:spcPts val="200"/>
              </a:spcBef>
              <a:buClr>
                <a:schemeClr val="tx1"/>
              </a:buClr>
              <a:buFont typeface="Courier New" panose="02070309020205020404" pitchFamily="49" charset="0"/>
              <a:buChar char="o"/>
            </a:pPr>
            <a:r>
              <a:rPr lang="en-US" sz="1100" dirty="0">
                <a:latin typeface="Arial" panose="020B0604020202020204" pitchFamily="34" charset="0"/>
                <a:cs typeface="Arial" panose="020B0604020202020204" pitchFamily="34" charset="0"/>
              </a:rPr>
              <a:t>User guide </a:t>
            </a:r>
            <a:endParaRPr lang="en-US" sz="1100" dirty="0"/>
          </a:p>
        </p:txBody>
      </p:sp>
      <p:sp>
        <p:nvSpPr>
          <p:cNvPr id="24" name="Rectangle 23">
            <a:extLst>
              <a:ext uri="{FF2B5EF4-FFF2-40B4-BE49-F238E27FC236}">
                <a16:creationId xmlns:a16="http://schemas.microsoft.com/office/drawing/2014/main" id="{6D4237CB-49E4-8F4F-88BD-92EE0D8B8030}"/>
              </a:ext>
            </a:extLst>
          </p:cNvPr>
          <p:cNvSpPr/>
          <p:nvPr/>
        </p:nvSpPr>
        <p:spPr>
          <a:xfrm>
            <a:off x="8887328" y="2196366"/>
            <a:ext cx="1796211" cy="1092607"/>
          </a:xfrm>
          <a:prstGeom prst="rect">
            <a:avLst/>
          </a:prstGeom>
        </p:spPr>
        <p:txBody>
          <a:bodyPr wrap="square">
            <a:spAutoFit/>
          </a:bodyPr>
          <a:lstStyle/>
          <a:p>
            <a:pPr>
              <a:spcBef>
                <a:spcPts val="200"/>
              </a:spcBef>
              <a:buClr>
                <a:srgbClr val="181818"/>
              </a:buClr>
            </a:pPr>
            <a:r>
              <a:rPr lang="en-US" sz="1200" b="1" dirty="0">
                <a:latin typeface="Arial" panose="020B0604020202020204" pitchFamily="34" charset="0"/>
                <a:cs typeface="Arial" panose="020B0604020202020204" pitchFamily="34" charset="0"/>
              </a:rPr>
              <a:t>Accounts Module</a:t>
            </a:r>
          </a:p>
          <a:p>
            <a:pPr marL="171446" indent="-171446">
              <a:spcBef>
                <a:spcPts val="200"/>
              </a:spcBef>
              <a:buClr>
                <a:srgbClr val="181818"/>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SSL</a:t>
            </a:r>
          </a:p>
          <a:p>
            <a:pPr marL="171446" indent="-171446">
              <a:spcBef>
                <a:spcPts val="200"/>
              </a:spcBef>
              <a:buClr>
                <a:srgbClr val="181818"/>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Facebook and LinkedIn Login</a:t>
            </a:r>
          </a:p>
          <a:p>
            <a:pPr marL="171446" indent="-171446">
              <a:spcBef>
                <a:spcPts val="200"/>
              </a:spcBef>
              <a:buClr>
                <a:srgbClr val="181818"/>
              </a:buClr>
              <a:buFont typeface="Courier New" panose="02070309020205020404" pitchFamily="49" charset="0"/>
              <a:buChar char="o"/>
            </a:pPr>
            <a:endParaRPr lang="en-US"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68F05CE0-B92C-C343-99CC-806EAFF78DB2}"/>
              </a:ext>
            </a:extLst>
          </p:cNvPr>
          <p:cNvSpPr/>
          <p:nvPr/>
        </p:nvSpPr>
        <p:spPr>
          <a:xfrm>
            <a:off x="9201316" y="3103373"/>
            <a:ext cx="1908957" cy="1092607"/>
          </a:xfrm>
          <a:prstGeom prst="rect">
            <a:avLst/>
          </a:prstGeom>
        </p:spPr>
        <p:txBody>
          <a:bodyPr wrap="square">
            <a:spAutoFit/>
          </a:bodyPr>
          <a:lstStyle/>
          <a:p>
            <a:pPr>
              <a:spcBef>
                <a:spcPts val="200"/>
              </a:spcBef>
              <a:buClr>
                <a:schemeClr val="tx1"/>
              </a:buClr>
            </a:pPr>
            <a:r>
              <a:rPr lang="en-US" sz="1200" b="1" dirty="0">
                <a:latin typeface="Arial" panose="020B0604020202020204" pitchFamily="34" charset="0"/>
                <a:cs typeface="Arial" panose="020B0604020202020204" pitchFamily="34" charset="0"/>
              </a:rPr>
              <a:t>Notification Module</a:t>
            </a:r>
          </a:p>
          <a:p>
            <a:pPr marL="171446" lvl="1"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In-app notifications</a:t>
            </a:r>
          </a:p>
          <a:p>
            <a:pPr marL="171446" lvl="1"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Routine reminders</a:t>
            </a:r>
          </a:p>
          <a:p>
            <a:pPr marL="171446" lvl="1" indent="-171446">
              <a:spcBef>
                <a:spcPts val="200"/>
              </a:spcBef>
              <a:buClr>
                <a:schemeClr val="tx1"/>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Set email notification triggers</a:t>
            </a:r>
          </a:p>
        </p:txBody>
      </p:sp>
      <p:sp>
        <p:nvSpPr>
          <p:cNvPr id="26" name="Rectangle 25">
            <a:extLst>
              <a:ext uri="{FF2B5EF4-FFF2-40B4-BE49-F238E27FC236}">
                <a16:creationId xmlns:a16="http://schemas.microsoft.com/office/drawing/2014/main" id="{A21CE912-041E-6143-BB2A-A7FFB8BCC1D9}"/>
              </a:ext>
            </a:extLst>
          </p:cNvPr>
          <p:cNvSpPr/>
          <p:nvPr/>
        </p:nvSpPr>
        <p:spPr>
          <a:xfrm>
            <a:off x="9004021" y="4250604"/>
            <a:ext cx="1576939" cy="1041311"/>
          </a:xfrm>
          <a:prstGeom prst="rect">
            <a:avLst/>
          </a:prstGeom>
        </p:spPr>
        <p:txBody>
          <a:bodyPr wrap="square">
            <a:spAutoFit/>
          </a:bodyPr>
          <a:lstStyle/>
          <a:p>
            <a:pPr>
              <a:spcBef>
                <a:spcPts val="200"/>
              </a:spcBef>
              <a:buClr>
                <a:srgbClr val="181818"/>
              </a:buClr>
            </a:pPr>
            <a:r>
              <a:rPr lang="en-US" sz="1200" b="1" dirty="0">
                <a:latin typeface="Arial" panose="020B0604020202020204" pitchFamily="34" charset="0"/>
                <a:cs typeface="Arial" panose="020B0604020202020204" pitchFamily="34" charset="0"/>
              </a:rPr>
              <a:t>Contact Module</a:t>
            </a:r>
          </a:p>
          <a:p>
            <a:pPr marL="171446" indent="-171446">
              <a:spcBef>
                <a:spcPts val="200"/>
              </a:spcBef>
              <a:buClr>
                <a:srgbClr val="181818"/>
              </a:buClr>
              <a:buFont typeface="Courier New" panose="02070309020205020404" pitchFamily="49" charset="0"/>
              <a:buChar char="o"/>
            </a:pPr>
            <a:r>
              <a:rPr lang="en-US" sz="1200" dirty="0">
                <a:latin typeface="Arial" panose="020B0604020202020204" pitchFamily="34" charset="0"/>
                <a:cs typeface="Arial" panose="020B0604020202020204" pitchFamily="34" charset="0"/>
              </a:rPr>
              <a:t>Make an appointment with track/career advisor</a:t>
            </a:r>
          </a:p>
        </p:txBody>
      </p:sp>
    </p:spTree>
    <p:extLst>
      <p:ext uri="{BB962C8B-B14F-4D97-AF65-F5344CB8AC3E}">
        <p14:creationId xmlns:p14="http://schemas.microsoft.com/office/powerpoint/2010/main" val="2732047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3"/>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5614740"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ARCHITECTURE</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1" name="Rectangle 60">
            <a:extLst>
              <a:ext uri="{FF2B5EF4-FFF2-40B4-BE49-F238E27FC236}">
                <a16:creationId xmlns:a16="http://schemas.microsoft.com/office/drawing/2014/main" id="{6E39F1DF-EB5B-C245-9583-E726AE42310F}"/>
              </a:ext>
            </a:extLst>
          </p:cNvPr>
          <p:cNvSpPr/>
          <p:nvPr/>
        </p:nvSpPr>
        <p:spPr>
          <a:xfrm>
            <a:off x="6452443" y="6550224"/>
            <a:ext cx="1078565" cy="307777"/>
          </a:xfrm>
          <a:prstGeom prst="rect">
            <a:avLst/>
          </a:prstGeom>
        </p:spPr>
        <p:txBody>
          <a:bodyPr wrap="none">
            <a:spAutoFit/>
          </a:bodyPr>
          <a:lstStyle/>
          <a:p>
            <a:r>
              <a:rPr lang="en-SG" sz="1400" b="1" dirty="0"/>
              <a:t>Project Plan</a:t>
            </a:r>
            <a:endParaRPr lang="en-US" sz="1400" b="1" dirty="0"/>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pic>
        <p:nvPicPr>
          <p:cNvPr id="12" name="Picture 11">
            <a:extLst>
              <a:ext uri="{FF2B5EF4-FFF2-40B4-BE49-F238E27FC236}">
                <a16:creationId xmlns:a16="http://schemas.microsoft.com/office/drawing/2014/main" id="{0586214C-9736-784D-9C87-A711481F9366}"/>
              </a:ext>
            </a:extLst>
          </p:cNvPr>
          <p:cNvPicPr>
            <a:picLocks noChangeAspect="1"/>
          </p:cNvPicPr>
          <p:nvPr/>
        </p:nvPicPr>
        <p:blipFill rotWithShape="1">
          <a:blip r:embed="rId4"/>
          <a:srcRect t="-2724" r="21659"/>
          <a:stretch/>
        </p:blipFill>
        <p:spPr>
          <a:xfrm>
            <a:off x="4068672" y="1898519"/>
            <a:ext cx="2595494" cy="856006"/>
          </a:xfrm>
          <a:prstGeom prst="rect">
            <a:avLst/>
          </a:prstGeom>
        </p:spPr>
      </p:pic>
      <p:sp>
        <p:nvSpPr>
          <p:cNvPr id="13" name="TextBox 12">
            <a:extLst>
              <a:ext uri="{FF2B5EF4-FFF2-40B4-BE49-F238E27FC236}">
                <a16:creationId xmlns:a16="http://schemas.microsoft.com/office/drawing/2014/main" id="{898B8100-7AC6-1847-8328-8B04E8BDF1BF}"/>
              </a:ext>
            </a:extLst>
          </p:cNvPr>
          <p:cNvSpPr txBox="1"/>
          <p:nvPr/>
        </p:nvSpPr>
        <p:spPr>
          <a:xfrm>
            <a:off x="4393260" y="1653354"/>
            <a:ext cx="1953475"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Front-End</a:t>
            </a:r>
            <a:endParaRPr lang="en-SG" sz="1800" b="1"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088055D0-9968-6C4C-89BD-EB0881C95D4E}"/>
              </a:ext>
            </a:extLst>
          </p:cNvPr>
          <p:cNvSpPr/>
          <p:nvPr/>
        </p:nvSpPr>
        <p:spPr>
          <a:xfrm>
            <a:off x="3886713" y="1617830"/>
            <a:ext cx="2974536" cy="1845294"/>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51E897E3-8DE8-BF4E-B81C-036A3B224323}"/>
              </a:ext>
            </a:extLst>
          </p:cNvPr>
          <p:cNvSpPr txBox="1"/>
          <p:nvPr/>
        </p:nvSpPr>
        <p:spPr>
          <a:xfrm>
            <a:off x="6217558" y="1211440"/>
            <a:ext cx="2171604"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Web Application</a:t>
            </a:r>
            <a:endParaRPr lang="en-SG" b="1" dirty="0">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B532D793-5EF0-A343-BFF5-39AE8842E1ED}"/>
              </a:ext>
            </a:extLst>
          </p:cNvPr>
          <p:cNvSpPr/>
          <p:nvPr/>
        </p:nvSpPr>
        <p:spPr>
          <a:xfrm>
            <a:off x="3678129" y="1124206"/>
            <a:ext cx="7641483" cy="256383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X</a:t>
            </a:r>
          </a:p>
        </p:txBody>
      </p:sp>
      <p:pic>
        <p:nvPicPr>
          <p:cNvPr id="23" name="Picture 22">
            <a:extLst>
              <a:ext uri="{FF2B5EF4-FFF2-40B4-BE49-F238E27FC236}">
                <a16:creationId xmlns:a16="http://schemas.microsoft.com/office/drawing/2014/main" id="{5FBB51B0-0DC4-4B42-8DFE-CBDC13E1B8F5}"/>
              </a:ext>
            </a:extLst>
          </p:cNvPr>
          <p:cNvPicPr>
            <a:picLocks noChangeAspect="1"/>
          </p:cNvPicPr>
          <p:nvPr/>
        </p:nvPicPr>
        <p:blipFill rotWithShape="1">
          <a:blip r:embed="rId5"/>
          <a:srcRect l="16986" t="14238" r="17879" b="23433"/>
          <a:stretch/>
        </p:blipFill>
        <p:spPr>
          <a:xfrm>
            <a:off x="4061849" y="2724434"/>
            <a:ext cx="1279108" cy="612000"/>
          </a:xfrm>
          <a:prstGeom prst="rect">
            <a:avLst/>
          </a:prstGeom>
        </p:spPr>
      </p:pic>
      <p:sp>
        <p:nvSpPr>
          <p:cNvPr id="25" name="TextBox 24">
            <a:extLst>
              <a:ext uri="{FF2B5EF4-FFF2-40B4-BE49-F238E27FC236}">
                <a16:creationId xmlns:a16="http://schemas.microsoft.com/office/drawing/2014/main" id="{16276B33-7DB0-FB47-9F6C-5323E12436A8}"/>
              </a:ext>
            </a:extLst>
          </p:cNvPr>
          <p:cNvSpPr txBox="1"/>
          <p:nvPr/>
        </p:nvSpPr>
        <p:spPr>
          <a:xfrm>
            <a:off x="8373911" y="1653354"/>
            <a:ext cx="1953475"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Back-End</a:t>
            </a:r>
            <a:endParaRPr lang="en-SG" sz="1800" b="1" dirty="0">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72729FC3-DD8C-5E4C-AF14-45BD2001ABCC}"/>
              </a:ext>
            </a:extLst>
          </p:cNvPr>
          <p:cNvSpPr/>
          <p:nvPr/>
        </p:nvSpPr>
        <p:spPr>
          <a:xfrm>
            <a:off x="7796635" y="1617830"/>
            <a:ext cx="3218050" cy="182736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7" name="Picture 26">
            <a:extLst>
              <a:ext uri="{FF2B5EF4-FFF2-40B4-BE49-F238E27FC236}">
                <a16:creationId xmlns:a16="http://schemas.microsoft.com/office/drawing/2014/main" id="{73F84F67-D164-C64E-99EF-814ABE64E6DC}"/>
              </a:ext>
            </a:extLst>
          </p:cNvPr>
          <p:cNvPicPr>
            <a:picLocks noChangeAspect="1"/>
          </p:cNvPicPr>
          <p:nvPr/>
        </p:nvPicPr>
        <p:blipFill>
          <a:blip r:embed="rId6"/>
          <a:stretch>
            <a:fillRect/>
          </a:stretch>
        </p:blipFill>
        <p:spPr>
          <a:xfrm>
            <a:off x="9607731" y="2612833"/>
            <a:ext cx="1213801" cy="612000"/>
          </a:xfrm>
          <a:prstGeom prst="rect">
            <a:avLst/>
          </a:prstGeom>
        </p:spPr>
      </p:pic>
      <p:pic>
        <p:nvPicPr>
          <p:cNvPr id="28" name="Picture 27">
            <a:extLst>
              <a:ext uri="{FF2B5EF4-FFF2-40B4-BE49-F238E27FC236}">
                <a16:creationId xmlns:a16="http://schemas.microsoft.com/office/drawing/2014/main" id="{C444B840-1885-0546-9CDD-82DE99300CE3}"/>
              </a:ext>
            </a:extLst>
          </p:cNvPr>
          <p:cNvPicPr>
            <a:picLocks noChangeAspect="1"/>
          </p:cNvPicPr>
          <p:nvPr/>
        </p:nvPicPr>
        <p:blipFill rotWithShape="1">
          <a:blip r:embed="rId7"/>
          <a:srcRect l="16876" t="33598" r="18178" b="23845"/>
          <a:stretch/>
        </p:blipFill>
        <p:spPr>
          <a:xfrm>
            <a:off x="8086493" y="2828530"/>
            <a:ext cx="1171704" cy="432000"/>
          </a:xfrm>
          <a:prstGeom prst="rect">
            <a:avLst/>
          </a:prstGeom>
        </p:spPr>
      </p:pic>
      <p:pic>
        <p:nvPicPr>
          <p:cNvPr id="3" name="Picture 2">
            <a:extLst>
              <a:ext uri="{FF2B5EF4-FFF2-40B4-BE49-F238E27FC236}">
                <a16:creationId xmlns:a16="http://schemas.microsoft.com/office/drawing/2014/main" id="{FAD6C006-7C67-B74C-A525-80F786D57F91}"/>
              </a:ext>
            </a:extLst>
          </p:cNvPr>
          <p:cNvPicPr>
            <a:picLocks noChangeAspect="1"/>
          </p:cNvPicPr>
          <p:nvPr/>
        </p:nvPicPr>
        <p:blipFill rotWithShape="1">
          <a:blip r:embed="rId8"/>
          <a:srcRect l="19797" t="15649" r="19885" b="30196"/>
          <a:stretch/>
        </p:blipFill>
        <p:spPr>
          <a:xfrm>
            <a:off x="8639128" y="1964841"/>
            <a:ext cx="1423040" cy="720000"/>
          </a:xfrm>
          <a:prstGeom prst="rect">
            <a:avLst/>
          </a:prstGeom>
        </p:spPr>
      </p:pic>
      <p:sp>
        <p:nvSpPr>
          <p:cNvPr id="4" name="Left-Right Arrow 3">
            <a:extLst>
              <a:ext uri="{FF2B5EF4-FFF2-40B4-BE49-F238E27FC236}">
                <a16:creationId xmlns:a16="http://schemas.microsoft.com/office/drawing/2014/main" id="{25E0B27E-0B16-0F4A-9AEC-B11FCC93878B}"/>
              </a:ext>
            </a:extLst>
          </p:cNvPr>
          <p:cNvSpPr>
            <a:spLocks/>
          </p:cNvSpPr>
          <p:nvPr/>
        </p:nvSpPr>
        <p:spPr>
          <a:xfrm>
            <a:off x="6982680" y="2394525"/>
            <a:ext cx="720000" cy="36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A3E37A2-41FE-7C4E-AB7B-A540EA06EF01}"/>
              </a:ext>
            </a:extLst>
          </p:cNvPr>
          <p:cNvSpPr txBox="1"/>
          <p:nvPr/>
        </p:nvSpPr>
        <p:spPr>
          <a:xfrm>
            <a:off x="188660" y="1949760"/>
            <a:ext cx="1953475"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Students</a:t>
            </a:r>
            <a:endParaRPr lang="en-SG" sz="1800" b="1" dirty="0">
              <a:latin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E84970AA-37C4-DD45-99ED-23BB0DABB9DF}"/>
              </a:ext>
            </a:extLst>
          </p:cNvPr>
          <p:cNvPicPr>
            <a:picLocks noChangeAspect="1"/>
          </p:cNvPicPr>
          <p:nvPr/>
        </p:nvPicPr>
        <p:blipFill>
          <a:blip r:embed="rId9"/>
          <a:stretch>
            <a:fillRect/>
          </a:stretch>
        </p:blipFill>
        <p:spPr>
          <a:xfrm>
            <a:off x="857027" y="2604157"/>
            <a:ext cx="675708" cy="675708"/>
          </a:xfrm>
          <a:prstGeom prst="rect">
            <a:avLst/>
          </a:prstGeom>
        </p:spPr>
      </p:pic>
      <p:sp>
        <p:nvSpPr>
          <p:cNvPr id="35" name="TextBox 34">
            <a:extLst>
              <a:ext uri="{FF2B5EF4-FFF2-40B4-BE49-F238E27FC236}">
                <a16:creationId xmlns:a16="http://schemas.microsoft.com/office/drawing/2014/main" id="{C32A6B08-E908-C642-A680-44B584194BD0}"/>
              </a:ext>
            </a:extLst>
          </p:cNvPr>
          <p:cNvSpPr txBox="1"/>
          <p:nvPr/>
        </p:nvSpPr>
        <p:spPr>
          <a:xfrm>
            <a:off x="218143" y="3336434"/>
            <a:ext cx="1953475"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Admin</a:t>
            </a:r>
            <a:endParaRPr lang="en-SG" sz="1800" b="1" dirty="0">
              <a:latin typeface="Calibri" panose="020F0502020204030204" pitchFamily="34" charset="0"/>
              <a:cs typeface="Calibri" panose="020F0502020204030204" pitchFamily="34" charset="0"/>
            </a:endParaRPr>
          </a:p>
        </p:txBody>
      </p:sp>
      <p:sp>
        <p:nvSpPr>
          <p:cNvPr id="36" name="Left-Right Arrow 35">
            <a:extLst>
              <a:ext uri="{FF2B5EF4-FFF2-40B4-BE49-F238E27FC236}">
                <a16:creationId xmlns:a16="http://schemas.microsoft.com/office/drawing/2014/main" id="{C088345B-4B64-5846-9EEA-FDA21B1D0E37}"/>
              </a:ext>
            </a:extLst>
          </p:cNvPr>
          <p:cNvSpPr>
            <a:spLocks/>
          </p:cNvSpPr>
          <p:nvPr/>
        </p:nvSpPr>
        <p:spPr>
          <a:xfrm rot="20562536">
            <a:off x="1700227" y="2631306"/>
            <a:ext cx="1764000" cy="28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eft-Right Arrow 36">
            <a:extLst>
              <a:ext uri="{FF2B5EF4-FFF2-40B4-BE49-F238E27FC236}">
                <a16:creationId xmlns:a16="http://schemas.microsoft.com/office/drawing/2014/main" id="{087E8D38-B1A7-0647-BE38-C650B2AD5D02}"/>
              </a:ext>
            </a:extLst>
          </p:cNvPr>
          <p:cNvSpPr>
            <a:spLocks/>
          </p:cNvSpPr>
          <p:nvPr/>
        </p:nvSpPr>
        <p:spPr>
          <a:xfrm rot="975099">
            <a:off x="1700228" y="1794287"/>
            <a:ext cx="1764000" cy="28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93A735A8-A929-7C40-9F37-03CCCE3C0906}"/>
              </a:ext>
            </a:extLst>
          </p:cNvPr>
          <p:cNvPicPr>
            <a:picLocks noChangeAspect="1"/>
          </p:cNvPicPr>
          <p:nvPr/>
        </p:nvPicPr>
        <p:blipFill>
          <a:blip r:embed="rId9"/>
          <a:stretch>
            <a:fillRect/>
          </a:stretch>
        </p:blipFill>
        <p:spPr>
          <a:xfrm>
            <a:off x="827544" y="1248120"/>
            <a:ext cx="675708" cy="675708"/>
          </a:xfrm>
          <a:prstGeom prst="rect">
            <a:avLst/>
          </a:prstGeom>
        </p:spPr>
      </p:pic>
      <p:sp>
        <p:nvSpPr>
          <p:cNvPr id="39" name="TextBox 38">
            <a:extLst>
              <a:ext uri="{FF2B5EF4-FFF2-40B4-BE49-F238E27FC236}">
                <a16:creationId xmlns:a16="http://schemas.microsoft.com/office/drawing/2014/main" id="{396D0715-18D3-E848-88AA-8CF0F05501DF}"/>
              </a:ext>
            </a:extLst>
          </p:cNvPr>
          <p:cNvSpPr txBox="1"/>
          <p:nvPr/>
        </p:nvSpPr>
        <p:spPr>
          <a:xfrm>
            <a:off x="6440946" y="4807835"/>
            <a:ext cx="1953475"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Database</a:t>
            </a:r>
            <a:endParaRPr lang="en-SG" sz="1800" b="1" dirty="0">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23891087-76FE-934A-8834-04FBB66C7738}"/>
              </a:ext>
            </a:extLst>
          </p:cNvPr>
          <p:cNvSpPr/>
          <p:nvPr/>
        </p:nvSpPr>
        <p:spPr>
          <a:xfrm>
            <a:off x="6562168" y="4754048"/>
            <a:ext cx="1755939" cy="12600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1" name="Shape 238">
            <a:extLst>
              <a:ext uri="{FF2B5EF4-FFF2-40B4-BE49-F238E27FC236}">
                <a16:creationId xmlns:a16="http://schemas.microsoft.com/office/drawing/2014/main" id="{6A6D462A-FFCB-9846-8E7B-3DF285CA5844}"/>
              </a:ext>
            </a:extLst>
          </p:cNvPr>
          <p:cNvPicPr preferRelativeResize="0"/>
          <p:nvPr/>
        </p:nvPicPr>
        <p:blipFill>
          <a:blip r:embed="rId10">
            <a:alphaModFix/>
          </a:blip>
          <a:stretch>
            <a:fillRect/>
          </a:stretch>
        </p:blipFill>
        <p:spPr>
          <a:xfrm>
            <a:off x="6844796" y="5208682"/>
            <a:ext cx="1163606" cy="642510"/>
          </a:xfrm>
          <a:prstGeom prst="rect">
            <a:avLst/>
          </a:prstGeom>
          <a:noFill/>
          <a:ln>
            <a:noFill/>
          </a:ln>
        </p:spPr>
      </p:pic>
      <p:sp>
        <p:nvSpPr>
          <p:cNvPr id="42" name="TextBox 41">
            <a:extLst>
              <a:ext uri="{FF2B5EF4-FFF2-40B4-BE49-F238E27FC236}">
                <a16:creationId xmlns:a16="http://schemas.microsoft.com/office/drawing/2014/main" id="{F3BE14E9-31E6-984E-A577-925D821D602F}"/>
              </a:ext>
            </a:extLst>
          </p:cNvPr>
          <p:cNvSpPr txBox="1"/>
          <p:nvPr/>
        </p:nvSpPr>
        <p:spPr>
          <a:xfrm>
            <a:off x="8975203" y="4789906"/>
            <a:ext cx="2200977"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Application Hosting</a:t>
            </a:r>
            <a:endParaRPr lang="en-SG" sz="1800" b="1" dirty="0">
              <a:latin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650D116D-1408-0D4D-B0BD-A381A4A72ABA}"/>
              </a:ext>
            </a:extLst>
          </p:cNvPr>
          <p:cNvSpPr/>
          <p:nvPr/>
        </p:nvSpPr>
        <p:spPr>
          <a:xfrm>
            <a:off x="8997525" y="4732804"/>
            <a:ext cx="2142798" cy="1263317"/>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Rectangle 43">
            <a:extLst>
              <a:ext uri="{FF2B5EF4-FFF2-40B4-BE49-F238E27FC236}">
                <a16:creationId xmlns:a16="http://schemas.microsoft.com/office/drawing/2014/main" id="{8195AA38-FFB0-404C-BF8F-BAC17953713E}"/>
              </a:ext>
            </a:extLst>
          </p:cNvPr>
          <p:cNvSpPr/>
          <p:nvPr/>
        </p:nvSpPr>
        <p:spPr>
          <a:xfrm>
            <a:off x="6346735" y="4277140"/>
            <a:ext cx="4972877" cy="1918697"/>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Left-Right Arrow 44">
            <a:extLst>
              <a:ext uri="{FF2B5EF4-FFF2-40B4-BE49-F238E27FC236}">
                <a16:creationId xmlns:a16="http://schemas.microsoft.com/office/drawing/2014/main" id="{88F2C469-FDD3-C244-8774-30003DA2E2E8}"/>
              </a:ext>
            </a:extLst>
          </p:cNvPr>
          <p:cNvSpPr>
            <a:spLocks noChangeAspect="1"/>
          </p:cNvSpPr>
          <p:nvPr/>
        </p:nvSpPr>
        <p:spPr>
          <a:xfrm>
            <a:off x="8388151" y="5249753"/>
            <a:ext cx="539329" cy="28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749EC3E-55F0-8343-ABD5-693A37926597}"/>
              </a:ext>
            </a:extLst>
          </p:cNvPr>
          <p:cNvSpPr txBox="1"/>
          <p:nvPr/>
        </p:nvSpPr>
        <p:spPr>
          <a:xfrm>
            <a:off x="7194749" y="4338235"/>
            <a:ext cx="2878023"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Hosting</a:t>
            </a:r>
            <a:endParaRPr lang="en-SG" sz="1800" b="1" dirty="0">
              <a:latin typeface="Calibri" panose="020F0502020204030204" pitchFamily="34" charset="0"/>
              <a:cs typeface="Calibri" panose="020F0502020204030204" pitchFamily="34" charset="0"/>
            </a:endParaRPr>
          </a:p>
        </p:txBody>
      </p:sp>
      <p:pic>
        <p:nvPicPr>
          <p:cNvPr id="47" name="Shape 239">
            <a:extLst>
              <a:ext uri="{FF2B5EF4-FFF2-40B4-BE49-F238E27FC236}">
                <a16:creationId xmlns:a16="http://schemas.microsoft.com/office/drawing/2014/main" id="{F0335CCA-75EF-8349-9189-88DA8D96CCCE}"/>
              </a:ext>
            </a:extLst>
          </p:cNvPr>
          <p:cNvPicPr preferRelativeResize="0">
            <a:picLocks noChangeAspect="1"/>
          </p:cNvPicPr>
          <p:nvPr/>
        </p:nvPicPr>
        <p:blipFill>
          <a:blip r:embed="rId11">
            <a:alphaModFix/>
          </a:blip>
          <a:stretch>
            <a:fillRect/>
          </a:stretch>
        </p:blipFill>
        <p:spPr>
          <a:xfrm>
            <a:off x="9281927" y="5241577"/>
            <a:ext cx="1592743" cy="591686"/>
          </a:xfrm>
          <a:prstGeom prst="rect">
            <a:avLst/>
          </a:prstGeom>
          <a:noFill/>
          <a:ln>
            <a:noFill/>
          </a:ln>
        </p:spPr>
      </p:pic>
      <p:sp>
        <p:nvSpPr>
          <p:cNvPr id="49" name="Left-Right Arrow 48">
            <a:extLst>
              <a:ext uri="{FF2B5EF4-FFF2-40B4-BE49-F238E27FC236}">
                <a16:creationId xmlns:a16="http://schemas.microsoft.com/office/drawing/2014/main" id="{FDB6D756-18ED-0D4E-B994-0D88A5A7B903}"/>
              </a:ext>
            </a:extLst>
          </p:cNvPr>
          <p:cNvSpPr>
            <a:spLocks/>
          </p:cNvSpPr>
          <p:nvPr/>
        </p:nvSpPr>
        <p:spPr>
          <a:xfrm rot="18647734">
            <a:off x="6965413" y="3938237"/>
            <a:ext cx="1440000" cy="28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4EE42F0-1FA2-494C-A657-9EC9E8E73A1E}"/>
              </a:ext>
            </a:extLst>
          </p:cNvPr>
          <p:cNvSpPr/>
          <p:nvPr/>
        </p:nvSpPr>
        <p:spPr>
          <a:xfrm>
            <a:off x="827544" y="4053371"/>
            <a:ext cx="5209485" cy="21424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TextBox 50">
            <a:extLst>
              <a:ext uri="{FF2B5EF4-FFF2-40B4-BE49-F238E27FC236}">
                <a16:creationId xmlns:a16="http://schemas.microsoft.com/office/drawing/2014/main" id="{5F7EE890-B146-2744-BCDB-11E48E36FAA6}"/>
              </a:ext>
            </a:extLst>
          </p:cNvPr>
          <p:cNvSpPr txBox="1"/>
          <p:nvPr/>
        </p:nvSpPr>
        <p:spPr>
          <a:xfrm>
            <a:off x="1852959" y="4123749"/>
            <a:ext cx="2878023"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Tools Used</a:t>
            </a:r>
            <a:endParaRPr lang="en-SG" sz="1800" b="1" dirty="0">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132922E3-78D4-B941-BF41-0227CF12ED54}"/>
              </a:ext>
            </a:extLst>
          </p:cNvPr>
          <p:cNvSpPr txBox="1"/>
          <p:nvPr/>
        </p:nvSpPr>
        <p:spPr>
          <a:xfrm>
            <a:off x="1096113" y="4650421"/>
            <a:ext cx="1953475"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Version Control</a:t>
            </a:r>
            <a:endParaRPr lang="en-SG" sz="1800" b="1" dirty="0">
              <a:latin typeface="Calibri" panose="020F0502020204030204" pitchFamily="34" charset="0"/>
              <a:cs typeface="Calibri" panose="020F0502020204030204" pitchFamily="34" charset="0"/>
            </a:endParaRPr>
          </a:p>
        </p:txBody>
      </p:sp>
      <p:sp>
        <p:nvSpPr>
          <p:cNvPr id="53" name="Rectangle 52">
            <a:extLst>
              <a:ext uri="{FF2B5EF4-FFF2-40B4-BE49-F238E27FC236}">
                <a16:creationId xmlns:a16="http://schemas.microsoft.com/office/drawing/2014/main" id="{251C7051-A872-FE43-A635-1988C71528D0}"/>
              </a:ext>
            </a:extLst>
          </p:cNvPr>
          <p:cNvSpPr/>
          <p:nvPr/>
        </p:nvSpPr>
        <p:spPr>
          <a:xfrm>
            <a:off x="1083312" y="4584185"/>
            <a:ext cx="1966276" cy="144963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4" name="Picture 53">
            <a:extLst>
              <a:ext uri="{FF2B5EF4-FFF2-40B4-BE49-F238E27FC236}">
                <a16:creationId xmlns:a16="http://schemas.microsoft.com/office/drawing/2014/main" id="{19176768-DA06-8A4D-8B69-DC7B0B85A696}"/>
              </a:ext>
            </a:extLst>
          </p:cNvPr>
          <p:cNvPicPr>
            <a:picLocks noChangeAspect="1"/>
          </p:cNvPicPr>
          <p:nvPr/>
        </p:nvPicPr>
        <p:blipFill rotWithShape="1">
          <a:blip r:embed="rId12"/>
          <a:srcRect l="35982" t="26149" r="7549" b="25181"/>
          <a:stretch/>
        </p:blipFill>
        <p:spPr>
          <a:xfrm>
            <a:off x="1210049" y="5085989"/>
            <a:ext cx="1631578" cy="787483"/>
          </a:xfrm>
          <a:prstGeom prst="rect">
            <a:avLst/>
          </a:prstGeom>
        </p:spPr>
      </p:pic>
      <p:sp>
        <p:nvSpPr>
          <p:cNvPr id="55" name="TextBox 54">
            <a:extLst>
              <a:ext uri="{FF2B5EF4-FFF2-40B4-BE49-F238E27FC236}">
                <a16:creationId xmlns:a16="http://schemas.microsoft.com/office/drawing/2014/main" id="{7A351D67-D8A1-2347-B2ED-460E3A2066A3}"/>
              </a:ext>
            </a:extLst>
          </p:cNvPr>
          <p:cNvSpPr txBox="1"/>
          <p:nvPr/>
        </p:nvSpPr>
        <p:spPr>
          <a:xfrm>
            <a:off x="3125936" y="4650421"/>
            <a:ext cx="2650543" cy="369332"/>
          </a:xfrm>
          <a:prstGeom prst="rect">
            <a:avLst/>
          </a:prstGeom>
          <a:noFill/>
        </p:spPr>
        <p:txBody>
          <a:bodyPr wrap="square" rtlCol="0">
            <a:spAutoFit/>
          </a:bodyPr>
          <a:lstStyle>
            <a:defPPr>
              <a:defRPr lang="en-US"/>
            </a:defPPr>
            <a:lvl1pPr algn="ctr">
              <a:defRPr sz="1600"/>
            </a:lvl1pPr>
          </a:lstStyle>
          <a:p>
            <a:r>
              <a:rPr lang="en-US" sz="1800" b="1" dirty="0">
                <a:latin typeface="Calibri" panose="020F0502020204030204" pitchFamily="34" charset="0"/>
                <a:cs typeface="Calibri" panose="020F0502020204030204" pitchFamily="34" charset="0"/>
              </a:rPr>
              <a:t>Development Tools</a:t>
            </a:r>
            <a:endParaRPr lang="en-SG" sz="1800" b="1" dirty="0">
              <a:latin typeface="Calibri" panose="020F0502020204030204" pitchFamily="34" charset="0"/>
              <a:cs typeface="Calibri" panose="020F0502020204030204" pitchFamily="34" charset="0"/>
            </a:endParaRPr>
          </a:p>
        </p:txBody>
      </p:sp>
      <p:sp>
        <p:nvSpPr>
          <p:cNvPr id="56" name="Rectangle 55">
            <a:extLst>
              <a:ext uri="{FF2B5EF4-FFF2-40B4-BE49-F238E27FC236}">
                <a16:creationId xmlns:a16="http://schemas.microsoft.com/office/drawing/2014/main" id="{68F56F5E-DE72-4B4D-BAAF-9B740C13BF79}"/>
              </a:ext>
            </a:extLst>
          </p:cNvPr>
          <p:cNvSpPr/>
          <p:nvPr/>
        </p:nvSpPr>
        <p:spPr>
          <a:xfrm>
            <a:off x="3214076" y="4584185"/>
            <a:ext cx="2650543" cy="143948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7" name="Shape 416" descr="Image result for netbeans logo">
            <a:extLst>
              <a:ext uri="{FF2B5EF4-FFF2-40B4-BE49-F238E27FC236}">
                <a16:creationId xmlns:a16="http://schemas.microsoft.com/office/drawing/2014/main" id="{CC5B6759-398E-7E4A-ADAE-F99150A8CFF0}"/>
              </a:ext>
            </a:extLst>
          </p:cNvPr>
          <p:cNvPicPr preferRelativeResize="0"/>
          <p:nvPr/>
        </p:nvPicPr>
        <p:blipFill rotWithShape="1">
          <a:blip r:embed="rId13">
            <a:alphaModFix/>
          </a:blip>
          <a:srcRect/>
          <a:stretch/>
        </p:blipFill>
        <p:spPr>
          <a:xfrm>
            <a:off x="3262681" y="4938184"/>
            <a:ext cx="2572151" cy="1025362"/>
          </a:xfrm>
          <a:prstGeom prst="rect">
            <a:avLst/>
          </a:prstGeom>
          <a:noFill/>
          <a:ln>
            <a:noFill/>
          </a:ln>
        </p:spPr>
      </p:pic>
      <p:pic>
        <p:nvPicPr>
          <p:cNvPr id="48" name="Picture 47">
            <a:extLst>
              <a:ext uri="{FF2B5EF4-FFF2-40B4-BE49-F238E27FC236}">
                <a16:creationId xmlns:a16="http://schemas.microsoft.com/office/drawing/2014/main" id="{2384AC4B-4154-4DE8-8B76-D7BECB1EAEBC}"/>
              </a:ext>
            </a:extLst>
          </p:cNvPr>
          <p:cNvPicPr>
            <a:picLocks noChangeAspect="1"/>
          </p:cNvPicPr>
          <p:nvPr/>
        </p:nvPicPr>
        <p:blipFill>
          <a:blip r:embed="rId14"/>
          <a:stretch>
            <a:fillRect/>
          </a:stretch>
        </p:blipFill>
        <p:spPr>
          <a:xfrm>
            <a:off x="5533474" y="2691732"/>
            <a:ext cx="1283156" cy="615915"/>
          </a:xfrm>
          <a:prstGeom prst="rect">
            <a:avLst/>
          </a:prstGeom>
        </p:spPr>
      </p:pic>
    </p:spTree>
    <p:extLst>
      <p:ext uri="{BB962C8B-B14F-4D97-AF65-F5344CB8AC3E}">
        <p14:creationId xmlns:p14="http://schemas.microsoft.com/office/powerpoint/2010/main" val="172806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6593308"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PROJECT TIMELINE</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1" name="Rectangle 60">
            <a:extLst>
              <a:ext uri="{FF2B5EF4-FFF2-40B4-BE49-F238E27FC236}">
                <a16:creationId xmlns:a16="http://schemas.microsoft.com/office/drawing/2014/main" id="{6E39F1DF-EB5B-C245-9583-E726AE42310F}"/>
              </a:ext>
            </a:extLst>
          </p:cNvPr>
          <p:cNvSpPr/>
          <p:nvPr/>
        </p:nvSpPr>
        <p:spPr>
          <a:xfrm>
            <a:off x="6452443" y="6550224"/>
            <a:ext cx="1078565" cy="307777"/>
          </a:xfrm>
          <a:prstGeom prst="rect">
            <a:avLst/>
          </a:prstGeom>
        </p:spPr>
        <p:txBody>
          <a:bodyPr wrap="none">
            <a:spAutoFit/>
          </a:bodyPr>
          <a:lstStyle/>
          <a:p>
            <a:r>
              <a:rPr lang="en-SG" sz="1400" b="1" dirty="0"/>
              <a:t>Project Plan</a:t>
            </a:r>
            <a:endParaRPr lang="en-US" sz="1400" b="1" dirty="0"/>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pic>
        <p:nvPicPr>
          <p:cNvPr id="17" name="Picture 16">
            <a:extLst>
              <a:ext uri="{FF2B5EF4-FFF2-40B4-BE49-F238E27FC236}">
                <a16:creationId xmlns:a16="http://schemas.microsoft.com/office/drawing/2014/main" id="{61B0E706-085C-2F4D-B602-8F7C1768EBE5}"/>
              </a:ext>
            </a:extLst>
          </p:cNvPr>
          <p:cNvPicPr>
            <a:picLocks noChangeAspect="1"/>
          </p:cNvPicPr>
          <p:nvPr/>
        </p:nvPicPr>
        <p:blipFill rotWithShape="1">
          <a:blip r:embed="rId3"/>
          <a:srcRect t="9674" b="10850"/>
          <a:stretch/>
        </p:blipFill>
        <p:spPr>
          <a:xfrm>
            <a:off x="1001688" y="1100239"/>
            <a:ext cx="10381129" cy="5156639"/>
          </a:xfrm>
          <a:prstGeom prst="rect">
            <a:avLst/>
          </a:prstGeom>
        </p:spPr>
      </p:pic>
      <p:pic>
        <p:nvPicPr>
          <p:cNvPr id="25" name="Picture 24">
            <a:extLst>
              <a:ext uri="{FF2B5EF4-FFF2-40B4-BE49-F238E27FC236}">
                <a16:creationId xmlns:a16="http://schemas.microsoft.com/office/drawing/2014/main" id="{B27CED95-07DB-BE43-9EB0-4B522384FD5B}"/>
              </a:ext>
            </a:extLst>
          </p:cNvPr>
          <p:cNvPicPr>
            <a:picLocks noChangeAspect="1"/>
          </p:cNvPicPr>
          <p:nvPr/>
        </p:nvPicPr>
        <p:blipFill>
          <a:blip r:embed="rId4"/>
          <a:stretch>
            <a:fillRect/>
          </a:stretch>
        </p:blipFill>
        <p:spPr>
          <a:xfrm flipH="1">
            <a:off x="284354" y="3757666"/>
            <a:ext cx="935307" cy="935307"/>
          </a:xfrm>
          <a:prstGeom prst="rect">
            <a:avLst/>
          </a:prstGeom>
        </p:spPr>
      </p:pic>
    </p:spTree>
    <p:extLst>
      <p:ext uri="{BB962C8B-B14F-4D97-AF65-F5344CB8AC3E}">
        <p14:creationId xmlns:p14="http://schemas.microsoft.com/office/powerpoint/2010/main" val="23156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21 0.02454 L 0.0556 0.01759 C 0.06914 0.01574 0.09349 0.01065 0.10794 0.00926 C 0.1168 0.00834 0.12565 0.0081 0.1345 0.00764 L 0.15351 0.00579 C 0.1582 0.00463 0.16289 0.00324 0.16771 0.00255 C 0.17943 0.00093 0.20286 -0.00092 0.20286 -0.00069 C 0.2026 -0.00764 0.20169 -0.04051 0.20091 -0.04977 C 0.20052 -0.05555 0.19935 -0.06111 0.19909 -0.06666 C 0.1987 -0.07176 0.19844 -0.07685 0.19805 -0.08194 C 0.19752 -0.08958 0.19674 -0.10694 0.19518 -0.11736 C 0.19505 -0.11898 0.19466 -0.1206 0.19427 -0.12245 C 0.19375 -0.13194 0.19245 -0.15116 0.19245 -0.15949 C 0.19245 -0.16296 0.1914 -0.16898 0.19336 -0.16967 C 0.20364 -0.17338 0.21419 -0.1706 0.22474 -0.17129 C 0.25286 -0.17315 0.23346 -0.17291 0.25039 -0.17291 " pathEditMode="relative" rAng="0" ptsTypes="AAAAAAAAAAAAAAAA">
                                      <p:cBhvr>
                                        <p:cTn id="6" dur="3000" fill="hold"/>
                                        <p:tgtEl>
                                          <p:spTgt spid="25"/>
                                        </p:tgtEl>
                                        <p:attrNameLst>
                                          <p:attrName>ppt_x</p:attrName>
                                          <p:attrName>ppt_y</p:attrName>
                                        </p:attrNameLst>
                                      </p:cBhvr>
                                      <p:rCtr x="1263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B990F32F-E99B-3648-9026-BD001F824033}"/>
              </a:ext>
            </a:extLst>
          </p:cNvPr>
          <p:cNvPicPr>
            <a:picLocks noChangeAspect="1"/>
          </p:cNvPicPr>
          <p:nvPr/>
        </p:nvPicPr>
        <p:blipFill rotWithShape="1">
          <a:blip r:embed="rId2"/>
          <a:srcRect t="15743" r="-2" b="-2"/>
          <a:stretch/>
        </p:blipFill>
        <p:spPr>
          <a:xfrm>
            <a:off x="4041995"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27" name="Isosceles Triangle 24">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1"/>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Title 1">
            <a:extLst>
              <a:ext uri="{FF2B5EF4-FFF2-40B4-BE49-F238E27FC236}">
                <a16:creationId xmlns:a16="http://schemas.microsoft.com/office/drawing/2014/main" id="{BA951DD6-19DA-6644-8D89-E7BF86ABD8E8}"/>
              </a:ext>
            </a:extLst>
          </p:cNvPr>
          <p:cNvSpPr>
            <a:spLocks noGrp="1"/>
          </p:cNvSpPr>
          <p:nvPr>
            <p:ph type="title"/>
          </p:nvPr>
        </p:nvSpPr>
        <p:spPr>
          <a:xfrm>
            <a:off x="-650777" y="2755943"/>
            <a:ext cx="7432564" cy="1771877"/>
          </a:xfrm>
          <a:prstGeom prst="ellipse">
            <a:avLst/>
          </a:prstGeom>
        </p:spPr>
        <p:txBody>
          <a:bodyPr vert="horz" lIns="91440" tIns="45720" rIns="91440" bIns="45720" rtlCol="0" anchor="t">
            <a:normAutofit/>
          </a:bodyPr>
          <a:lstStyle/>
          <a:p>
            <a:r>
              <a:rPr lang="en-US" sz="6000" b="1" dirty="0">
                <a:solidFill>
                  <a:srgbClr val="000000"/>
                </a:solidFill>
              </a:rPr>
              <a:t>INTRODUCTION</a:t>
            </a:r>
          </a:p>
        </p:txBody>
      </p:sp>
      <p:sp>
        <p:nvSpPr>
          <p:cNvPr id="55" name="Title 1">
            <a:extLst>
              <a:ext uri="{FF2B5EF4-FFF2-40B4-BE49-F238E27FC236}">
                <a16:creationId xmlns:a16="http://schemas.microsoft.com/office/drawing/2014/main" id="{862073D0-4E60-B841-9C47-A7DAF6F62054}"/>
              </a:ext>
            </a:extLst>
          </p:cNvPr>
          <p:cNvSpPr txBox="1">
            <a:spLocks/>
          </p:cNvSpPr>
          <p:nvPr/>
        </p:nvSpPr>
        <p:spPr>
          <a:xfrm>
            <a:off x="448733" y="4675925"/>
            <a:ext cx="5946579" cy="1297115"/>
          </a:xfrm>
          <a:prstGeom prst="ellipse">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0000"/>
                </a:solidFill>
              </a:rPr>
              <a:t>Members. Stakeholders.</a:t>
            </a:r>
            <a:endParaRPr lang="en-US" sz="1400" b="1" dirty="0">
              <a:solidFill>
                <a:srgbClr val="000000"/>
              </a:solidFill>
            </a:endParaRPr>
          </a:p>
        </p:txBody>
      </p:sp>
      <p:cxnSp>
        <p:nvCxnSpPr>
          <p:cNvPr id="62" name="Straight Connector 61">
            <a:extLst>
              <a:ext uri="{FF2B5EF4-FFF2-40B4-BE49-F238E27FC236}">
                <a16:creationId xmlns:a16="http://schemas.microsoft.com/office/drawing/2014/main" id="{4D9D492A-FCB9-D54B-9DA6-AD9C88135131}"/>
              </a:ext>
            </a:extLst>
          </p:cNvPr>
          <p:cNvCxnSpPr>
            <a:cxnSpLocks/>
          </p:cNvCxnSpPr>
          <p:nvPr/>
        </p:nvCxnSpPr>
        <p:spPr>
          <a:xfrm>
            <a:off x="448734" y="4675925"/>
            <a:ext cx="45564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9558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3"/>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5614740"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BUG METRICS</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1" name="Rectangle 60">
            <a:extLst>
              <a:ext uri="{FF2B5EF4-FFF2-40B4-BE49-F238E27FC236}">
                <a16:creationId xmlns:a16="http://schemas.microsoft.com/office/drawing/2014/main" id="{6E39F1DF-EB5B-C245-9583-E726AE42310F}"/>
              </a:ext>
            </a:extLst>
          </p:cNvPr>
          <p:cNvSpPr/>
          <p:nvPr/>
        </p:nvSpPr>
        <p:spPr>
          <a:xfrm>
            <a:off x="6452443" y="6550224"/>
            <a:ext cx="1078565" cy="307777"/>
          </a:xfrm>
          <a:prstGeom prst="rect">
            <a:avLst/>
          </a:prstGeom>
        </p:spPr>
        <p:txBody>
          <a:bodyPr wrap="none">
            <a:spAutoFit/>
          </a:bodyPr>
          <a:lstStyle/>
          <a:p>
            <a:r>
              <a:rPr lang="en-SG" sz="1400" b="1" dirty="0"/>
              <a:t>Project Plan</a:t>
            </a:r>
            <a:endParaRPr lang="en-US" sz="1400" b="1" dirty="0"/>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pic>
        <p:nvPicPr>
          <p:cNvPr id="8" name="Picture 7">
            <a:extLst>
              <a:ext uri="{FF2B5EF4-FFF2-40B4-BE49-F238E27FC236}">
                <a16:creationId xmlns:a16="http://schemas.microsoft.com/office/drawing/2014/main" id="{C41BB12C-0D6C-334B-B894-81FFE5F9D403}"/>
              </a:ext>
            </a:extLst>
          </p:cNvPr>
          <p:cNvPicPr>
            <a:picLocks noChangeAspect="1"/>
          </p:cNvPicPr>
          <p:nvPr/>
        </p:nvPicPr>
        <p:blipFill>
          <a:blip r:embed="rId4"/>
          <a:stretch>
            <a:fillRect/>
          </a:stretch>
        </p:blipFill>
        <p:spPr>
          <a:xfrm>
            <a:off x="2463800" y="1872711"/>
            <a:ext cx="7264400" cy="4482899"/>
          </a:xfrm>
          <a:prstGeom prst="rect">
            <a:avLst/>
          </a:prstGeom>
        </p:spPr>
      </p:pic>
      <p:sp>
        <p:nvSpPr>
          <p:cNvPr id="58" name="Shape 157">
            <a:extLst>
              <a:ext uri="{FF2B5EF4-FFF2-40B4-BE49-F238E27FC236}">
                <a16:creationId xmlns:a16="http://schemas.microsoft.com/office/drawing/2014/main" id="{958225E8-E6BA-3341-98BF-0F799CE687F2}"/>
              </a:ext>
            </a:extLst>
          </p:cNvPr>
          <p:cNvSpPr txBox="1">
            <a:spLocks/>
          </p:cNvSpPr>
          <p:nvPr/>
        </p:nvSpPr>
        <p:spPr>
          <a:xfrm>
            <a:off x="1045479" y="876268"/>
            <a:ext cx="9138522" cy="119339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600" b="1" dirty="0">
                <a:highlight>
                  <a:srgbClr val="F3F3F3"/>
                </a:highlight>
                <a:latin typeface="Century Gothic"/>
                <a:cs typeface="Century Gothic"/>
              </a:rPr>
              <a:t>ITERATION </a:t>
            </a:r>
            <a:r>
              <a:rPr lang="en-US" sz="3600" b="1" dirty="0">
                <a:solidFill>
                  <a:srgbClr val="C30A2A"/>
                </a:solidFill>
                <a:highlight>
                  <a:srgbClr val="F3F3F3"/>
                </a:highlight>
                <a:latin typeface="Century Gothic"/>
                <a:cs typeface="Century Gothic"/>
              </a:rPr>
              <a:t>2</a:t>
            </a:r>
            <a:r>
              <a:rPr lang="en-US" sz="3600" b="1" dirty="0">
                <a:highlight>
                  <a:srgbClr val="F3F3F3"/>
                </a:highlight>
                <a:latin typeface="Century Gothic"/>
                <a:cs typeface="Century Gothic"/>
              </a:rPr>
              <a:t> </a:t>
            </a:r>
            <a:endParaRPr lang="en" sz="3600" b="1" dirty="0">
              <a:highlight>
                <a:srgbClr val="F3F3F3"/>
              </a:highlight>
              <a:latin typeface="Century Gothic"/>
              <a:cs typeface="Century Gothic"/>
            </a:endParaRPr>
          </a:p>
        </p:txBody>
      </p:sp>
    </p:spTree>
    <p:extLst>
      <p:ext uri="{BB962C8B-B14F-4D97-AF65-F5344CB8AC3E}">
        <p14:creationId xmlns:p14="http://schemas.microsoft.com/office/powerpoint/2010/main" val="2259176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3"/>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5614740"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BUG METRICS</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1" name="Rectangle 60">
            <a:extLst>
              <a:ext uri="{FF2B5EF4-FFF2-40B4-BE49-F238E27FC236}">
                <a16:creationId xmlns:a16="http://schemas.microsoft.com/office/drawing/2014/main" id="{6E39F1DF-EB5B-C245-9583-E726AE42310F}"/>
              </a:ext>
            </a:extLst>
          </p:cNvPr>
          <p:cNvSpPr/>
          <p:nvPr/>
        </p:nvSpPr>
        <p:spPr>
          <a:xfrm>
            <a:off x="6452443" y="6550224"/>
            <a:ext cx="1078565" cy="307777"/>
          </a:xfrm>
          <a:prstGeom prst="rect">
            <a:avLst/>
          </a:prstGeom>
        </p:spPr>
        <p:txBody>
          <a:bodyPr wrap="none">
            <a:spAutoFit/>
          </a:bodyPr>
          <a:lstStyle/>
          <a:p>
            <a:r>
              <a:rPr lang="en-SG" sz="1400" b="1" dirty="0"/>
              <a:t>Project Plan</a:t>
            </a:r>
            <a:endParaRPr lang="en-US" sz="1400" b="1" dirty="0"/>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58" name="Shape 157">
            <a:extLst>
              <a:ext uri="{FF2B5EF4-FFF2-40B4-BE49-F238E27FC236}">
                <a16:creationId xmlns:a16="http://schemas.microsoft.com/office/drawing/2014/main" id="{958225E8-E6BA-3341-98BF-0F799CE687F2}"/>
              </a:ext>
            </a:extLst>
          </p:cNvPr>
          <p:cNvSpPr txBox="1">
            <a:spLocks/>
          </p:cNvSpPr>
          <p:nvPr/>
        </p:nvSpPr>
        <p:spPr>
          <a:xfrm>
            <a:off x="1045479" y="876268"/>
            <a:ext cx="9138522" cy="119339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600" b="1" dirty="0">
                <a:highlight>
                  <a:srgbClr val="F3F3F3"/>
                </a:highlight>
                <a:latin typeface="Century Gothic"/>
                <a:cs typeface="Century Gothic"/>
              </a:rPr>
              <a:t>ITERATION </a:t>
            </a:r>
            <a:r>
              <a:rPr lang="en-US" sz="3600" b="1" dirty="0">
                <a:solidFill>
                  <a:srgbClr val="C30A2A"/>
                </a:solidFill>
                <a:highlight>
                  <a:srgbClr val="F3F3F3"/>
                </a:highlight>
                <a:latin typeface="Century Gothic"/>
                <a:cs typeface="Century Gothic"/>
              </a:rPr>
              <a:t>3</a:t>
            </a:r>
            <a:r>
              <a:rPr lang="en-US" sz="3600" b="1" dirty="0">
                <a:highlight>
                  <a:srgbClr val="F3F3F3"/>
                </a:highlight>
                <a:latin typeface="Century Gothic"/>
                <a:cs typeface="Century Gothic"/>
              </a:rPr>
              <a:t> </a:t>
            </a:r>
            <a:endParaRPr lang="en" sz="3600" b="1" dirty="0">
              <a:highlight>
                <a:srgbClr val="F3F3F3"/>
              </a:highlight>
              <a:latin typeface="Century Gothic"/>
              <a:cs typeface="Century Gothic"/>
            </a:endParaRPr>
          </a:p>
        </p:txBody>
      </p:sp>
      <p:pic>
        <p:nvPicPr>
          <p:cNvPr id="3" name="Picture 2">
            <a:extLst>
              <a:ext uri="{FF2B5EF4-FFF2-40B4-BE49-F238E27FC236}">
                <a16:creationId xmlns:a16="http://schemas.microsoft.com/office/drawing/2014/main" id="{974CA544-75D6-234A-B7D2-A4BF8B887022}"/>
              </a:ext>
            </a:extLst>
          </p:cNvPr>
          <p:cNvPicPr>
            <a:picLocks noChangeAspect="1"/>
          </p:cNvPicPr>
          <p:nvPr/>
        </p:nvPicPr>
        <p:blipFill>
          <a:blip r:embed="rId4"/>
          <a:stretch>
            <a:fillRect/>
          </a:stretch>
        </p:blipFill>
        <p:spPr>
          <a:xfrm>
            <a:off x="930443" y="2172903"/>
            <a:ext cx="10338134" cy="2930855"/>
          </a:xfrm>
          <a:prstGeom prst="rect">
            <a:avLst/>
          </a:prstGeom>
        </p:spPr>
      </p:pic>
    </p:spTree>
    <p:extLst>
      <p:ext uri="{BB962C8B-B14F-4D97-AF65-F5344CB8AC3E}">
        <p14:creationId xmlns:p14="http://schemas.microsoft.com/office/powerpoint/2010/main" val="2871571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6545181"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RISK MANAGEMENT</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1" name="Rectangle 60">
            <a:extLst>
              <a:ext uri="{FF2B5EF4-FFF2-40B4-BE49-F238E27FC236}">
                <a16:creationId xmlns:a16="http://schemas.microsoft.com/office/drawing/2014/main" id="{6E39F1DF-EB5B-C245-9583-E726AE42310F}"/>
              </a:ext>
            </a:extLst>
          </p:cNvPr>
          <p:cNvSpPr/>
          <p:nvPr/>
        </p:nvSpPr>
        <p:spPr>
          <a:xfrm>
            <a:off x="6452443" y="6550224"/>
            <a:ext cx="1078565" cy="307777"/>
          </a:xfrm>
          <a:prstGeom prst="rect">
            <a:avLst/>
          </a:prstGeom>
        </p:spPr>
        <p:txBody>
          <a:bodyPr wrap="none">
            <a:spAutoFit/>
          </a:bodyPr>
          <a:lstStyle/>
          <a:p>
            <a:r>
              <a:rPr lang="en-SG" sz="1400" b="1" dirty="0"/>
              <a:t>Project Plan</a:t>
            </a:r>
            <a:endParaRPr lang="en-US" sz="1400" b="1" dirty="0"/>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graphicFrame>
        <p:nvGraphicFramePr>
          <p:cNvPr id="12" name="Table 11">
            <a:extLst>
              <a:ext uri="{FF2B5EF4-FFF2-40B4-BE49-F238E27FC236}">
                <a16:creationId xmlns:a16="http://schemas.microsoft.com/office/drawing/2014/main" id="{67A210D1-23C9-6C47-9BB2-E144C78DE341}"/>
              </a:ext>
            </a:extLst>
          </p:cNvPr>
          <p:cNvGraphicFramePr>
            <a:graphicFrameLocks noGrp="1"/>
          </p:cNvGraphicFramePr>
          <p:nvPr>
            <p:extLst>
              <p:ext uri="{D42A27DB-BD31-4B8C-83A1-F6EECF244321}">
                <p14:modId xmlns:p14="http://schemas.microsoft.com/office/powerpoint/2010/main" val="1546688203"/>
              </p:ext>
            </p:extLst>
          </p:nvPr>
        </p:nvGraphicFramePr>
        <p:xfrm>
          <a:off x="1212644" y="1214052"/>
          <a:ext cx="10248899" cy="4657359"/>
        </p:xfrm>
        <a:graphic>
          <a:graphicData uri="http://schemas.openxmlformats.org/drawingml/2006/table">
            <a:tbl>
              <a:tblPr firstRow="1" firstCol="1" bandRow="1"/>
              <a:tblGrid>
                <a:gridCol w="2061041">
                  <a:extLst>
                    <a:ext uri="{9D8B030D-6E8A-4147-A177-3AD203B41FA5}">
                      <a16:colId xmlns:a16="http://schemas.microsoft.com/office/drawing/2014/main" val="20000"/>
                    </a:ext>
                  </a:extLst>
                </a:gridCol>
                <a:gridCol w="3214467">
                  <a:extLst>
                    <a:ext uri="{9D8B030D-6E8A-4147-A177-3AD203B41FA5}">
                      <a16:colId xmlns:a16="http://schemas.microsoft.com/office/drawing/2014/main" val="20001"/>
                    </a:ext>
                  </a:extLst>
                </a:gridCol>
                <a:gridCol w="1309632">
                  <a:extLst>
                    <a:ext uri="{9D8B030D-6E8A-4147-A177-3AD203B41FA5}">
                      <a16:colId xmlns:a16="http://schemas.microsoft.com/office/drawing/2014/main" val="20002"/>
                    </a:ext>
                  </a:extLst>
                </a:gridCol>
                <a:gridCol w="1111095">
                  <a:extLst>
                    <a:ext uri="{9D8B030D-6E8A-4147-A177-3AD203B41FA5}">
                      <a16:colId xmlns:a16="http://schemas.microsoft.com/office/drawing/2014/main" val="20003"/>
                    </a:ext>
                  </a:extLst>
                </a:gridCol>
                <a:gridCol w="2552664">
                  <a:extLst>
                    <a:ext uri="{9D8B030D-6E8A-4147-A177-3AD203B41FA5}">
                      <a16:colId xmlns:a16="http://schemas.microsoft.com/office/drawing/2014/main" val="20004"/>
                    </a:ext>
                  </a:extLst>
                </a:gridCol>
              </a:tblGrid>
              <a:tr h="451214">
                <a:tc>
                  <a:txBody>
                    <a:bodyPr/>
                    <a:lstStyle/>
                    <a:p>
                      <a:pPr algn="ctr" fontAlgn="ctr"/>
                      <a:r>
                        <a:rPr lang="en-US" sz="1600" b="1" i="0" u="none" strike="noStrike" dirty="0">
                          <a:solidFill>
                            <a:schemeClr val="bg1"/>
                          </a:solidFill>
                          <a:effectLst/>
                          <a:latin typeface="Century Gothic"/>
                          <a:cs typeface="Century Gothic"/>
                        </a:rPr>
                        <a:t>Risk Type</a:t>
                      </a:r>
                    </a:p>
                  </a:txBody>
                  <a:tcPr marL="7228" marR="7228" marT="36141" marB="3614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fontAlgn="ctr"/>
                      <a:r>
                        <a:rPr lang="en-US" sz="1600" b="1" i="0" u="none" strike="noStrike" dirty="0">
                          <a:solidFill>
                            <a:schemeClr val="bg1"/>
                          </a:solidFill>
                          <a:effectLst/>
                          <a:latin typeface="Century Gothic"/>
                          <a:cs typeface="Century Gothic"/>
                        </a:rPr>
                        <a:t>Risk Event</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fontAlgn="ctr"/>
                      <a:r>
                        <a:rPr lang="en-US" sz="1600" b="1" i="0" u="none" strike="noStrike" dirty="0">
                          <a:solidFill>
                            <a:schemeClr val="bg1"/>
                          </a:solidFill>
                          <a:effectLst/>
                          <a:latin typeface="Century Gothic"/>
                          <a:cs typeface="Century Gothic"/>
                        </a:rPr>
                        <a:t>Probability</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fontAlgn="ctr"/>
                      <a:r>
                        <a:rPr lang="en-US" sz="1600" b="1" i="0" u="none" strike="noStrike" dirty="0">
                          <a:solidFill>
                            <a:schemeClr val="bg1"/>
                          </a:solidFill>
                          <a:effectLst/>
                          <a:latin typeface="Century Gothic"/>
                          <a:cs typeface="Century Gothic"/>
                        </a:rPr>
                        <a:t>Impact</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fontAlgn="ctr"/>
                      <a:r>
                        <a:rPr lang="en-US" sz="1600" b="1" i="0" u="none" strike="noStrike" dirty="0">
                          <a:solidFill>
                            <a:schemeClr val="bg1"/>
                          </a:solidFill>
                          <a:effectLst/>
                          <a:latin typeface="Century Gothic"/>
                          <a:cs typeface="Century Gothic"/>
                        </a:rPr>
                        <a:t>Mitigation</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0000"/>
                  </a:ext>
                </a:extLst>
              </a:tr>
              <a:tr h="1251493">
                <a:tc>
                  <a:txBody>
                    <a:bodyPr/>
                    <a:lstStyle/>
                    <a:p>
                      <a:pPr algn="ctr" fontAlgn="ctr"/>
                      <a:r>
                        <a:rPr lang="en-US" sz="1600" b="1" i="0" u="none" strike="noStrike" dirty="0">
                          <a:solidFill>
                            <a:srgbClr val="000000"/>
                          </a:solidFill>
                          <a:effectLst/>
                          <a:latin typeface="Calibri" panose="020F0502020204030204" pitchFamily="34" charset="0"/>
                          <a:cs typeface="Calibri" panose="020F0502020204030204" pitchFamily="34" charset="0"/>
                        </a:rPr>
                        <a:t>Client Management</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cs typeface="Calibri" panose="020F0502020204030204" pitchFamily="34" charset="0"/>
                        </a:rPr>
                        <a:t>Client’s requirements may change or fail to meet expectations of client </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600" b="0" i="0" u="none" strike="noStrike" dirty="0">
                          <a:solidFill>
                            <a:srgbClr val="000000"/>
                          </a:solidFill>
                          <a:effectLst/>
                          <a:latin typeface="Calibri" panose="020F0502020204030204" pitchFamily="34" charset="0"/>
                          <a:cs typeface="Calibri" panose="020F0502020204030204" pitchFamily="34" charset="0"/>
                        </a:rPr>
                        <a:t>Medium</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600" b="0" i="0" u="none" strike="noStrike" dirty="0">
                          <a:solidFill>
                            <a:srgbClr val="000000"/>
                          </a:solidFill>
                          <a:effectLst/>
                          <a:latin typeface="Calibri" panose="020F0502020204030204" pitchFamily="34" charset="0"/>
                          <a:cs typeface="Calibri" panose="020F0502020204030204" pitchFamily="34" charset="0"/>
                        </a:rPr>
                        <a:t>High</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cs typeface="Calibri" panose="020F0502020204030204" pitchFamily="34" charset="0"/>
                        </a:rPr>
                        <a:t>Meet clients every week to update progress and receive feedback on improvements</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1816077">
                <a:tc>
                  <a:txBody>
                    <a:bodyPr/>
                    <a:lstStyle/>
                    <a:p>
                      <a:pPr algn="ctr" fontAlgn="ctr"/>
                      <a:r>
                        <a:rPr lang="en-US" sz="1600" b="1" i="0" u="none" strike="noStrike" dirty="0">
                          <a:solidFill>
                            <a:srgbClr val="000000"/>
                          </a:solidFill>
                          <a:effectLst/>
                          <a:latin typeface="Calibri" panose="020F0502020204030204" pitchFamily="34" charset="0"/>
                          <a:cs typeface="Calibri" panose="020F0502020204030204" pitchFamily="34" charset="0"/>
                        </a:rPr>
                        <a:t>Technical Capabilities</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cs typeface="Calibri" panose="020F0502020204030204" pitchFamily="34" charset="0"/>
                        </a:rPr>
                        <a:t>More time might be required to explore new technology, affecting progress and the ability to meet stipulated deadlines.</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600" b="0" i="0" u="none" strike="noStrike" dirty="0">
                          <a:solidFill>
                            <a:srgbClr val="000000"/>
                          </a:solidFill>
                          <a:effectLst/>
                          <a:latin typeface="Calibri" panose="020F0502020204030204" pitchFamily="34" charset="0"/>
                          <a:cs typeface="Calibri" panose="020F0502020204030204" pitchFamily="34" charset="0"/>
                        </a:rPr>
                        <a:t>Medium</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600" b="0" i="0" u="none" strike="noStrike" dirty="0">
                          <a:solidFill>
                            <a:srgbClr val="000000"/>
                          </a:solidFill>
                          <a:effectLst/>
                          <a:latin typeface="Calibri" panose="020F0502020204030204" pitchFamily="34" charset="0"/>
                          <a:cs typeface="Calibri" panose="020F0502020204030204" pitchFamily="34" charset="0"/>
                        </a:rPr>
                        <a:t>High</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cs typeface="Calibri" panose="020F0502020204030204" pitchFamily="34" charset="0"/>
                        </a:rPr>
                        <a:t>Perform prior research. Seek help from mentors. Constantly review and </a:t>
                      </a:r>
                    </a:p>
                    <a:p>
                      <a:pPr algn="l" fontAlgn="ctr"/>
                      <a:r>
                        <a:rPr lang="en-US" sz="1600" b="0" i="0" u="none" strike="noStrike" dirty="0">
                          <a:solidFill>
                            <a:srgbClr val="000000"/>
                          </a:solidFill>
                          <a:effectLst/>
                          <a:latin typeface="Calibri" panose="020F0502020204030204" pitchFamily="34" charset="0"/>
                          <a:cs typeface="Calibri" panose="020F0502020204030204" pitchFamily="34" charset="0"/>
                        </a:rPr>
                        <a:t>re-evaluate project schedule.</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138575">
                <a:tc>
                  <a:txBody>
                    <a:bodyPr/>
                    <a:lstStyle/>
                    <a:p>
                      <a:pPr algn="ctr" fontAlgn="ctr"/>
                      <a:r>
                        <a:rPr lang="en-US" sz="1600" b="1" i="0" u="none" strike="noStrike" dirty="0">
                          <a:solidFill>
                            <a:srgbClr val="000000"/>
                          </a:solidFill>
                          <a:effectLst/>
                          <a:latin typeface="Calibri" panose="020F0502020204030204" pitchFamily="34" charset="0"/>
                          <a:cs typeface="Calibri" panose="020F0502020204030204" pitchFamily="34" charset="0"/>
                        </a:rPr>
                        <a:t>Resource Limitation</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cs typeface="Calibri" panose="020F0502020204030204" pitchFamily="34" charset="0"/>
                        </a:rPr>
                        <a:t>Team members may fall ill during the project or resources may fail. (Unforeseen circumstances)</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600" b="0" i="0" u="none" strike="noStrike" dirty="0">
                          <a:solidFill>
                            <a:srgbClr val="000000"/>
                          </a:solidFill>
                          <a:effectLst/>
                          <a:latin typeface="Calibri" panose="020F0502020204030204" pitchFamily="34" charset="0"/>
                          <a:cs typeface="Calibri" panose="020F0502020204030204" pitchFamily="34" charset="0"/>
                        </a:rPr>
                        <a:t>Low</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600" b="0" i="0" u="none" strike="noStrike" dirty="0">
                          <a:solidFill>
                            <a:srgbClr val="000000"/>
                          </a:solidFill>
                          <a:effectLst/>
                          <a:latin typeface="Calibri" panose="020F0502020204030204" pitchFamily="34" charset="0"/>
                          <a:cs typeface="Calibri" panose="020F0502020204030204" pitchFamily="34" charset="0"/>
                        </a:rPr>
                        <a:t>High</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600" b="0" i="0" u="none" strike="noStrike" dirty="0">
                          <a:solidFill>
                            <a:srgbClr val="000000"/>
                          </a:solidFill>
                          <a:effectLst/>
                          <a:latin typeface="Calibri" panose="020F0502020204030204" pitchFamily="34" charset="0"/>
                          <a:cs typeface="Calibri" panose="020F0502020204030204" pitchFamily="34" charset="0"/>
                        </a:rPr>
                        <a:t>Each team member is assigned a deputy role for, in the event that the lead is unavailable.</a:t>
                      </a:r>
                    </a:p>
                  </a:txBody>
                  <a:tcPr marL="7228" marR="7228" marT="722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39594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5614739"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STRESS METER</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1" name="Rectangle 60">
            <a:extLst>
              <a:ext uri="{FF2B5EF4-FFF2-40B4-BE49-F238E27FC236}">
                <a16:creationId xmlns:a16="http://schemas.microsoft.com/office/drawing/2014/main" id="{6E39F1DF-EB5B-C245-9583-E726AE42310F}"/>
              </a:ext>
            </a:extLst>
          </p:cNvPr>
          <p:cNvSpPr/>
          <p:nvPr/>
        </p:nvSpPr>
        <p:spPr>
          <a:xfrm>
            <a:off x="6452443" y="6550224"/>
            <a:ext cx="1078565" cy="307777"/>
          </a:xfrm>
          <a:prstGeom prst="rect">
            <a:avLst/>
          </a:prstGeom>
        </p:spPr>
        <p:txBody>
          <a:bodyPr wrap="none">
            <a:spAutoFit/>
          </a:bodyPr>
          <a:lstStyle/>
          <a:p>
            <a:r>
              <a:rPr lang="en-SG" sz="1400" b="1" dirty="0"/>
              <a:t>Project Plan</a:t>
            </a:r>
            <a:endParaRPr lang="en-US" sz="1400" b="1" dirty="0"/>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pic>
        <p:nvPicPr>
          <p:cNvPr id="5" name="Picture 4">
            <a:extLst>
              <a:ext uri="{FF2B5EF4-FFF2-40B4-BE49-F238E27FC236}">
                <a16:creationId xmlns:a16="http://schemas.microsoft.com/office/drawing/2014/main" id="{05CD8432-B86B-7147-9580-79D8FBAE25E7}"/>
              </a:ext>
            </a:extLst>
          </p:cNvPr>
          <p:cNvPicPr>
            <a:picLocks noChangeAspect="1"/>
          </p:cNvPicPr>
          <p:nvPr/>
        </p:nvPicPr>
        <p:blipFill rotWithShape="1">
          <a:blip r:embed="rId3"/>
          <a:srcRect l="8584" b="9532"/>
          <a:stretch/>
        </p:blipFill>
        <p:spPr>
          <a:xfrm>
            <a:off x="3228844" y="1245726"/>
            <a:ext cx="1269786" cy="1153337"/>
          </a:xfrm>
          <a:prstGeom prst="rect">
            <a:avLst/>
          </a:prstGeom>
        </p:spPr>
      </p:pic>
      <p:pic>
        <p:nvPicPr>
          <p:cNvPr id="8" name="Picture 7">
            <a:extLst>
              <a:ext uri="{FF2B5EF4-FFF2-40B4-BE49-F238E27FC236}">
                <a16:creationId xmlns:a16="http://schemas.microsoft.com/office/drawing/2014/main" id="{C154331F-5D18-FF40-9696-A832A9D336AF}"/>
              </a:ext>
            </a:extLst>
          </p:cNvPr>
          <p:cNvPicPr>
            <a:picLocks noChangeAspect="1"/>
          </p:cNvPicPr>
          <p:nvPr/>
        </p:nvPicPr>
        <p:blipFill>
          <a:blip r:embed="rId4"/>
          <a:stretch>
            <a:fillRect/>
          </a:stretch>
        </p:blipFill>
        <p:spPr>
          <a:xfrm>
            <a:off x="3186308" y="3748612"/>
            <a:ext cx="1034663" cy="1298401"/>
          </a:xfrm>
          <a:prstGeom prst="rect">
            <a:avLst/>
          </a:prstGeom>
        </p:spPr>
      </p:pic>
      <p:sp>
        <p:nvSpPr>
          <p:cNvPr id="9" name="Rectangle 8">
            <a:extLst>
              <a:ext uri="{FF2B5EF4-FFF2-40B4-BE49-F238E27FC236}">
                <a16:creationId xmlns:a16="http://schemas.microsoft.com/office/drawing/2014/main" id="{24D2DCD1-7B9E-BF44-B25B-C24CE58FDFAF}"/>
              </a:ext>
            </a:extLst>
          </p:cNvPr>
          <p:cNvSpPr/>
          <p:nvPr/>
        </p:nvSpPr>
        <p:spPr>
          <a:xfrm>
            <a:off x="3186308" y="2399063"/>
            <a:ext cx="1354858" cy="369332"/>
          </a:xfrm>
          <a:prstGeom prst="rect">
            <a:avLst/>
          </a:prstGeom>
        </p:spPr>
        <p:txBody>
          <a:bodyPr wrap="none">
            <a:spAutoFit/>
          </a:bodyPr>
          <a:lstStyle/>
          <a:p>
            <a:pPr algn="ctr">
              <a:spcBef>
                <a:spcPts val="0"/>
              </a:spcBef>
            </a:pPr>
            <a:r>
              <a:rPr lang="en-US" b="1" dirty="0">
                <a:latin typeface="Century Gothic"/>
                <a:cs typeface="Century Gothic"/>
              </a:rPr>
              <a:t>5: Stressed</a:t>
            </a:r>
            <a:endParaRPr lang="en" b="1" dirty="0">
              <a:latin typeface="Century Gothic"/>
              <a:cs typeface="Century Gothic"/>
            </a:endParaRPr>
          </a:p>
        </p:txBody>
      </p:sp>
      <p:sp>
        <p:nvSpPr>
          <p:cNvPr id="21" name="Rectangle 20">
            <a:extLst>
              <a:ext uri="{FF2B5EF4-FFF2-40B4-BE49-F238E27FC236}">
                <a16:creationId xmlns:a16="http://schemas.microsoft.com/office/drawing/2014/main" id="{6841A46C-C387-0E44-89C9-EF4CB74881B2}"/>
              </a:ext>
            </a:extLst>
          </p:cNvPr>
          <p:cNvSpPr/>
          <p:nvPr/>
        </p:nvSpPr>
        <p:spPr>
          <a:xfrm>
            <a:off x="3139130" y="5118254"/>
            <a:ext cx="1191353" cy="369332"/>
          </a:xfrm>
          <a:prstGeom prst="rect">
            <a:avLst/>
          </a:prstGeom>
        </p:spPr>
        <p:txBody>
          <a:bodyPr wrap="none">
            <a:spAutoFit/>
          </a:bodyPr>
          <a:lstStyle/>
          <a:p>
            <a:pPr algn="ctr">
              <a:spcBef>
                <a:spcPts val="0"/>
              </a:spcBef>
            </a:pPr>
            <a:r>
              <a:rPr lang="en-US" b="1" dirty="0">
                <a:latin typeface="Century Gothic"/>
                <a:cs typeface="Century Gothic"/>
              </a:rPr>
              <a:t>1: Happy</a:t>
            </a:r>
            <a:endParaRPr lang="en" b="1" dirty="0">
              <a:latin typeface="Century Gothic"/>
              <a:cs typeface="Century Gothic"/>
            </a:endParaRPr>
          </a:p>
        </p:txBody>
      </p:sp>
      <p:pic>
        <p:nvPicPr>
          <p:cNvPr id="3" name="Picture 2">
            <a:extLst>
              <a:ext uri="{FF2B5EF4-FFF2-40B4-BE49-F238E27FC236}">
                <a16:creationId xmlns:a16="http://schemas.microsoft.com/office/drawing/2014/main" id="{D2944FB3-9866-D047-BF4F-8575A1DEB838}"/>
              </a:ext>
            </a:extLst>
          </p:cNvPr>
          <p:cNvPicPr>
            <a:picLocks noChangeAspect="1"/>
          </p:cNvPicPr>
          <p:nvPr/>
        </p:nvPicPr>
        <p:blipFill>
          <a:blip r:embed="rId5"/>
          <a:stretch>
            <a:fillRect/>
          </a:stretch>
        </p:blipFill>
        <p:spPr>
          <a:xfrm>
            <a:off x="835370" y="1412030"/>
            <a:ext cx="2019300" cy="4038600"/>
          </a:xfrm>
          <a:prstGeom prst="rect">
            <a:avLst/>
          </a:prstGeom>
        </p:spPr>
      </p:pic>
      <p:sp>
        <p:nvSpPr>
          <p:cNvPr id="23" name="Right Arrow 22">
            <a:extLst>
              <a:ext uri="{FF2B5EF4-FFF2-40B4-BE49-F238E27FC236}">
                <a16:creationId xmlns:a16="http://schemas.microsoft.com/office/drawing/2014/main" id="{6D525AC7-4A83-B547-B232-275B6CE4568F}"/>
              </a:ext>
            </a:extLst>
          </p:cNvPr>
          <p:cNvSpPr/>
          <p:nvPr/>
        </p:nvSpPr>
        <p:spPr>
          <a:xfrm rot="10800000">
            <a:off x="2374671" y="1675142"/>
            <a:ext cx="685800" cy="331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EA92A1B-C9FB-A145-9A93-28B1E61653FC}"/>
              </a:ext>
            </a:extLst>
          </p:cNvPr>
          <p:cNvSpPr/>
          <p:nvPr/>
        </p:nvSpPr>
        <p:spPr>
          <a:xfrm>
            <a:off x="36343" y="2939109"/>
            <a:ext cx="1361270" cy="646331"/>
          </a:xfrm>
          <a:prstGeom prst="rect">
            <a:avLst/>
          </a:prstGeom>
        </p:spPr>
        <p:txBody>
          <a:bodyPr wrap="none">
            <a:spAutoFit/>
          </a:bodyPr>
          <a:lstStyle/>
          <a:p>
            <a:pPr algn="ctr">
              <a:spcBef>
                <a:spcPts val="0"/>
              </a:spcBef>
            </a:pPr>
            <a:r>
              <a:rPr lang="en-US" b="1" dirty="0">
                <a:latin typeface="Century Gothic"/>
                <a:cs typeface="Century Gothic"/>
              </a:rPr>
              <a:t>3: Healthy </a:t>
            </a:r>
          </a:p>
          <a:p>
            <a:pPr algn="ctr">
              <a:spcBef>
                <a:spcPts val="0"/>
              </a:spcBef>
            </a:pPr>
            <a:r>
              <a:rPr lang="en-US" b="1" dirty="0">
                <a:latin typeface="Century Gothic"/>
                <a:cs typeface="Century Gothic"/>
              </a:rPr>
              <a:t>Zone</a:t>
            </a:r>
            <a:endParaRPr lang="en" b="1" dirty="0">
              <a:latin typeface="Century Gothic"/>
              <a:cs typeface="Century Gothic"/>
            </a:endParaRPr>
          </a:p>
        </p:txBody>
      </p:sp>
      <p:sp>
        <p:nvSpPr>
          <p:cNvPr id="25" name="Right Arrow 24">
            <a:extLst>
              <a:ext uri="{FF2B5EF4-FFF2-40B4-BE49-F238E27FC236}">
                <a16:creationId xmlns:a16="http://schemas.microsoft.com/office/drawing/2014/main" id="{F4B457CE-21AC-AF44-BDD4-FFC8B138B0FB}"/>
              </a:ext>
            </a:extLst>
          </p:cNvPr>
          <p:cNvSpPr/>
          <p:nvPr/>
        </p:nvSpPr>
        <p:spPr>
          <a:xfrm rot="10800000">
            <a:off x="2374671" y="4077707"/>
            <a:ext cx="685800" cy="331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hape 157">
            <a:extLst>
              <a:ext uri="{FF2B5EF4-FFF2-40B4-BE49-F238E27FC236}">
                <a16:creationId xmlns:a16="http://schemas.microsoft.com/office/drawing/2014/main" id="{FB69C840-2DC7-2945-9F56-10AA2E8A1592}"/>
              </a:ext>
            </a:extLst>
          </p:cNvPr>
          <p:cNvSpPr txBox="1">
            <a:spLocks/>
          </p:cNvSpPr>
          <p:nvPr/>
        </p:nvSpPr>
        <p:spPr>
          <a:xfrm>
            <a:off x="5407365" y="826572"/>
            <a:ext cx="6172342" cy="119339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a:highlight>
                  <a:srgbClr val="F3F3F3"/>
                </a:highlight>
                <a:latin typeface="Century Gothic"/>
                <a:cs typeface="Century Gothic"/>
              </a:rPr>
              <a:t>Rating 1 to 5 on Stress Meter</a:t>
            </a:r>
          </a:p>
        </p:txBody>
      </p:sp>
      <p:sp>
        <p:nvSpPr>
          <p:cNvPr id="28" name="Rectangle 27">
            <a:extLst>
              <a:ext uri="{FF2B5EF4-FFF2-40B4-BE49-F238E27FC236}">
                <a16:creationId xmlns:a16="http://schemas.microsoft.com/office/drawing/2014/main" id="{5F15C8EF-233A-BA4C-8759-96FE0DA6DA66}"/>
              </a:ext>
            </a:extLst>
          </p:cNvPr>
          <p:cNvSpPr/>
          <p:nvPr/>
        </p:nvSpPr>
        <p:spPr>
          <a:xfrm>
            <a:off x="6176099" y="1548142"/>
            <a:ext cx="4496185" cy="369332"/>
          </a:xfrm>
          <a:prstGeom prst="rect">
            <a:avLst/>
          </a:prstGeom>
        </p:spPr>
        <p:txBody>
          <a:bodyPr wrap="square">
            <a:spAutoFit/>
          </a:bodyPr>
          <a:lstStyle/>
          <a:p>
            <a:pPr algn="ctr"/>
            <a:r>
              <a:rPr lang="en-SG" dirty="0"/>
              <a:t>(1 being happy, 5 being stressed)</a:t>
            </a:r>
            <a:endParaRPr lang="en-SG" i="1" dirty="0"/>
          </a:p>
        </p:txBody>
      </p:sp>
      <p:sp>
        <p:nvSpPr>
          <p:cNvPr id="34" name="Shape 157">
            <a:extLst>
              <a:ext uri="{FF2B5EF4-FFF2-40B4-BE49-F238E27FC236}">
                <a16:creationId xmlns:a16="http://schemas.microsoft.com/office/drawing/2014/main" id="{35216954-F838-AD48-97A1-1BF3BEA9A82A}"/>
              </a:ext>
            </a:extLst>
          </p:cNvPr>
          <p:cNvSpPr txBox="1">
            <a:spLocks/>
          </p:cNvSpPr>
          <p:nvPr/>
        </p:nvSpPr>
        <p:spPr>
          <a:xfrm>
            <a:off x="5407365" y="2058071"/>
            <a:ext cx="1420799"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a:highlight>
                  <a:srgbClr val="F3F3F3"/>
                </a:highlight>
                <a:latin typeface="Century Gothic"/>
                <a:cs typeface="Century Gothic"/>
              </a:rPr>
              <a:t>Ashley:</a:t>
            </a:r>
          </a:p>
        </p:txBody>
      </p:sp>
      <p:sp>
        <p:nvSpPr>
          <p:cNvPr id="35" name="Shape 157">
            <a:extLst>
              <a:ext uri="{FF2B5EF4-FFF2-40B4-BE49-F238E27FC236}">
                <a16:creationId xmlns:a16="http://schemas.microsoft.com/office/drawing/2014/main" id="{D39BA564-3ED6-6046-84EF-DDFDAB668E4F}"/>
              </a:ext>
            </a:extLst>
          </p:cNvPr>
          <p:cNvSpPr txBox="1">
            <a:spLocks/>
          </p:cNvSpPr>
          <p:nvPr/>
        </p:nvSpPr>
        <p:spPr>
          <a:xfrm>
            <a:off x="5104229" y="2835339"/>
            <a:ext cx="1420799"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err="1">
                <a:highlight>
                  <a:srgbClr val="F3F3F3"/>
                </a:highlight>
                <a:latin typeface="Century Gothic"/>
                <a:cs typeface="Century Gothic"/>
              </a:rPr>
              <a:t>Jin</a:t>
            </a:r>
            <a:r>
              <a:rPr lang="en-US" sz="2400" b="1" dirty="0">
                <a:highlight>
                  <a:srgbClr val="F3F3F3"/>
                </a:highlight>
                <a:latin typeface="Century Gothic"/>
                <a:cs typeface="Century Gothic"/>
              </a:rPr>
              <a:t>:</a:t>
            </a:r>
          </a:p>
        </p:txBody>
      </p:sp>
      <p:sp>
        <p:nvSpPr>
          <p:cNvPr id="36" name="Shape 157">
            <a:extLst>
              <a:ext uri="{FF2B5EF4-FFF2-40B4-BE49-F238E27FC236}">
                <a16:creationId xmlns:a16="http://schemas.microsoft.com/office/drawing/2014/main" id="{AC201FBB-23BD-EE47-A1FA-0619FC83B830}"/>
              </a:ext>
            </a:extLst>
          </p:cNvPr>
          <p:cNvSpPr txBox="1">
            <a:spLocks/>
          </p:cNvSpPr>
          <p:nvPr/>
        </p:nvSpPr>
        <p:spPr>
          <a:xfrm>
            <a:off x="5385600" y="3606881"/>
            <a:ext cx="1420799"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a:highlight>
                  <a:srgbClr val="F3F3F3"/>
                </a:highlight>
                <a:latin typeface="Century Gothic"/>
                <a:cs typeface="Century Gothic"/>
              </a:rPr>
              <a:t>Regan:</a:t>
            </a:r>
          </a:p>
        </p:txBody>
      </p:sp>
      <p:sp>
        <p:nvSpPr>
          <p:cNvPr id="37" name="Shape 157">
            <a:extLst>
              <a:ext uri="{FF2B5EF4-FFF2-40B4-BE49-F238E27FC236}">
                <a16:creationId xmlns:a16="http://schemas.microsoft.com/office/drawing/2014/main" id="{04E02CD1-70E9-954A-86EA-D213791FB737}"/>
              </a:ext>
            </a:extLst>
          </p:cNvPr>
          <p:cNvSpPr txBox="1">
            <a:spLocks/>
          </p:cNvSpPr>
          <p:nvPr/>
        </p:nvSpPr>
        <p:spPr>
          <a:xfrm>
            <a:off x="5441151" y="4369029"/>
            <a:ext cx="1641135"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err="1">
                <a:highlight>
                  <a:srgbClr val="F3F3F3"/>
                </a:highlight>
                <a:latin typeface="Century Gothic"/>
                <a:cs typeface="Century Gothic"/>
              </a:rPr>
              <a:t>Zer</a:t>
            </a:r>
            <a:r>
              <a:rPr lang="en-US" sz="2400" b="1" dirty="0">
                <a:highlight>
                  <a:srgbClr val="F3F3F3"/>
                </a:highlight>
                <a:latin typeface="Century Gothic"/>
                <a:cs typeface="Century Gothic"/>
              </a:rPr>
              <a:t> Dong:</a:t>
            </a:r>
          </a:p>
        </p:txBody>
      </p:sp>
      <p:sp>
        <p:nvSpPr>
          <p:cNvPr id="38" name="Shape 157">
            <a:extLst>
              <a:ext uri="{FF2B5EF4-FFF2-40B4-BE49-F238E27FC236}">
                <a16:creationId xmlns:a16="http://schemas.microsoft.com/office/drawing/2014/main" id="{F3942459-2F62-154D-A803-29735E82317D}"/>
              </a:ext>
            </a:extLst>
          </p:cNvPr>
          <p:cNvSpPr txBox="1">
            <a:spLocks/>
          </p:cNvSpPr>
          <p:nvPr/>
        </p:nvSpPr>
        <p:spPr>
          <a:xfrm>
            <a:off x="5441151" y="5184397"/>
            <a:ext cx="1552235"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err="1">
                <a:highlight>
                  <a:srgbClr val="F3F3F3"/>
                </a:highlight>
                <a:latin typeface="Century Gothic"/>
                <a:cs typeface="Century Gothic"/>
              </a:rPr>
              <a:t>Haonan</a:t>
            </a:r>
            <a:r>
              <a:rPr lang="en-US" sz="2400" b="1" dirty="0">
                <a:highlight>
                  <a:srgbClr val="F3F3F3"/>
                </a:highlight>
                <a:latin typeface="Century Gothic"/>
                <a:cs typeface="Century Gothic"/>
              </a:rPr>
              <a:t>:</a:t>
            </a:r>
          </a:p>
        </p:txBody>
      </p:sp>
      <p:pic>
        <p:nvPicPr>
          <p:cNvPr id="41" name="Picture 40">
            <a:extLst>
              <a:ext uri="{FF2B5EF4-FFF2-40B4-BE49-F238E27FC236}">
                <a16:creationId xmlns:a16="http://schemas.microsoft.com/office/drawing/2014/main" id="{9F05A314-FDB9-BE40-AC81-CA49F7E4A6C7}"/>
              </a:ext>
            </a:extLst>
          </p:cNvPr>
          <p:cNvPicPr>
            <a:picLocks noChangeAspect="1"/>
          </p:cNvPicPr>
          <p:nvPr/>
        </p:nvPicPr>
        <p:blipFill>
          <a:blip r:embed="rId6"/>
          <a:stretch>
            <a:fillRect/>
          </a:stretch>
        </p:blipFill>
        <p:spPr>
          <a:xfrm rot="10800000" flipH="1">
            <a:off x="6948915" y="2151719"/>
            <a:ext cx="506247" cy="506247"/>
          </a:xfrm>
          <a:prstGeom prst="rect">
            <a:avLst/>
          </a:prstGeom>
        </p:spPr>
      </p:pic>
      <p:pic>
        <p:nvPicPr>
          <p:cNvPr id="48" name="Picture 47">
            <a:extLst>
              <a:ext uri="{FF2B5EF4-FFF2-40B4-BE49-F238E27FC236}">
                <a16:creationId xmlns:a16="http://schemas.microsoft.com/office/drawing/2014/main" id="{FCBA8A6A-3FF8-E942-B975-97C232E80F46}"/>
              </a:ext>
            </a:extLst>
          </p:cNvPr>
          <p:cNvPicPr>
            <a:picLocks noChangeAspect="1"/>
          </p:cNvPicPr>
          <p:nvPr/>
        </p:nvPicPr>
        <p:blipFill>
          <a:blip r:embed="rId6"/>
          <a:stretch>
            <a:fillRect/>
          </a:stretch>
        </p:blipFill>
        <p:spPr>
          <a:xfrm rot="10800000" flipH="1">
            <a:off x="7586359" y="2174531"/>
            <a:ext cx="506247" cy="506247"/>
          </a:xfrm>
          <a:prstGeom prst="rect">
            <a:avLst/>
          </a:prstGeom>
        </p:spPr>
      </p:pic>
      <p:pic>
        <p:nvPicPr>
          <p:cNvPr id="56" name="Picture 55">
            <a:extLst>
              <a:ext uri="{FF2B5EF4-FFF2-40B4-BE49-F238E27FC236}">
                <a16:creationId xmlns:a16="http://schemas.microsoft.com/office/drawing/2014/main" id="{707549B5-837A-5A4C-B82E-A41124DDB2F4}"/>
              </a:ext>
            </a:extLst>
          </p:cNvPr>
          <p:cNvPicPr>
            <a:picLocks noChangeAspect="1"/>
          </p:cNvPicPr>
          <p:nvPr/>
        </p:nvPicPr>
        <p:blipFill>
          <a:blip r:embed="rId6"/>
          <a:stretch>
            <a:fillRect/>
          </a:stretch>
        </p:blipFill>
        <p:spPr>
          <a:xfrm rot="10800000" flipH="1">
            <a:off x="6199319" y="2917651"/>
            <a:ext cx="506247" cy="506247"/>
          </a:xfrm>
          <a:prstGeom prst="rect">
            <a:avLst/>
          </a:prstGeom>
        </p:spPr>
      </p:pic>
      <p:pic>
        <p:nvPicPr>
          <p:cNvPr id="57" name="Picture 56">
            <a:extLst>
              <a:ext uri="{FF2B5EF4-FFF2-40B4-BE49-F238E27FC236}">
                <a16:creationId xmlns:a16="http://schemas.microsoft.com/office/drawing/2014/main" id="{2978552E-5005-6D49-802B-2B23C01F3E2B}"/>
              </a:ext>
            </a:extLst>
          </p:cNvPr>
          <p:cNvPicPr>
            <a:picLocks noChangeAspect="1"/>
          </p:cNvPicPr>
          <p:nvPr/>
        </p:nvPicPr>
        <p:blipFill>
          <a:blip r:embed="rId6"/>
          <a:stretch>
            <a:fillRect/>
          </a:stretch>
        </p:blipFill>
        <p:spPr>
          <a:xfrm rot="10800000" flipH="1">
            <a:off x="6836763" y="2940463"/>
            <a:ext cx="506247" cy="506247"/>
          </a:xfrm>
          <a:prstGeom prst="rect">
            <a:avLst/>
          </a:prstGeom>
        </p:spPr>
      </p:pic>
      <p:pic>
        <p:nvPicPr>
          <p:cNvPr id="58" name="Picture 57">
            <a:extLst>
              <a:ext uri="{FF2B5EF4-FFF2-40B4-BE49-F238E27FC236}">
                <a16:creationId xmlns:a16="http://schemas.microsoft.com/office/drawing/2014/main" id="{9DD47137-71DF-6C45-BC50-AC61363F3049}"/>
              </a:ext>
            </a:extLst>
          </p:cNvPr>
          <p:cNvPicPr>
            <a:picLocks noChangeAspect="1"/>
          </p:cNvPicPr>
          <p:nvPr/>
        </p:nvPicPr>
        <p:blipFill>
          <a:blip r:embed="rId6"/>
          <a:stretch>
            <a:fillRect/>
          </a:stretch>
        </p:blipFill>
        <p:spPr>
          <a:xfrm rot="10800000" flipH="1">
            <a:off x="7490816" y="2940462"/>
            <a:ext cx="506247" cy="506247"/>
          </a:xfrm>
          <a:prstGeom prst="rect">
            <a:avLst/>
          </a:prstGeom>
        </p:spPr>
      </p:pic>
      <p:pic>
        <p:nvPicPr>
          <p:cNvPr id="60" name="Picture 59">
            <a:extLst>
              <a:ext uri="{FF2B5EF4-FFF2-40B4-BE49-F238E27FC236}">
                <a16:creationId xmlns:a16="http://schemas.microsoft.com/office/drawing/2014/main" id="{FABBA525-3851-3B40-A91A-4512BD8FBBD8}"/>
              </a:ext>
            </a:extLst>
          </p:cNvPr>
          <p:cNvPicPr>
            <a:picLocks noChangeAspect="1"/>
          </p:cNvPicPr>
          <p:nvPr/>
        </p:nvPicPr>
        <p:blipFill>
          <a:blip r:embed="rId6"/>
          <a:stretch>
            <a:fillRect/>
          </a:stretch>
        </p:blipFill>
        <p:spPr>
          <a:xfrm rot="10800000" flipH="1">
            <a:off x="6853372" y="3705574"/>
            <a:ext cx="506247" cy="506247"/>
          </a:xfrm>
          <a:prstGeom prst="rect">
            <a:avLst/>
          </a:prstGeom>
        </p:spPr>
      </p:pic>
      <p:pic>
        <p:nvPicPr>
          <p:cNvPr id="64" name="Picture 63">
            <a:extLst>
              <a:ext uri="{FF2B5EF4-FFF2-40B4-BE49-F238E27FC236}">
                <a16:creationId xmlns:a16="http://schemas.microsoft.com/office/drawing/2014/main" id="{429677AD-6778-F544-BE20-DF00D079447E}"/>
              </a:ext>
            </a:extLst>
          </p:cNvPr>
          <p:cNvPicPr>
            <a:picLocks noChangeAspect="1"/>
          </p:cNvPicPr>
          <p:nvPr/>
        </p:nvPicPr>
        <p:blipFill>
          <a:blip r:embed="rId6"/>
          <a:stretch>
            <a:fillRect/>
          </a:stretch>
        </p:blipFill>
        <p:spPr>
          <a:xfrm rot="10800000" flipH="1">
            <a:off x="7490816" y="3728386"/>
            <a:ext cx="506247" cy="506247"/>
          </a:xfrm>
          <a:prstGeom prst="rect">
            <a:avLst/>
          </a:prstGeom>
        </p:spPr>
      </p:pic>
      <p:pic>
        <p:nvPicPr>
          <p:cNvPr id="65" name="Picture 64">
            <a:extLst>
              <a:ext uri="{FF2B5EF4-FFF2-40B4-BE49-F238E27FC236}">
                <a16:creationId xmlns:a16="http://schemas.microsoft.com/office/drawing/2014/main" id="{331C2A96-3C39-B64E-9FBB-D5A6369E219E}"/>
              </a:ext>
            </a:extLst>
          </p:cNvPr>
          <p:cNvPicPr>
            <a:picLocks noChangeAspect="1"/>
          </p:cNvPicPr>
          <p:nvPr/>
        </p:nvPicPr>
        <p:blipFill>
          <a:blip r:embed="rId6"/>
          <a:stretch>
            <a:fillRect/>
          </a:stretch>
        </p:blipFill>
        <p:spPr>
          <a:xfrm rot="10800000" flipH="1">
            <a:off x="8144869" y="3728385"/>
            <a:ext cx="506247" cy="506247"/>
          </a:xfrm>
          <a:prstGeom prst="rect">
            <a:avLst/>
          </a:prstGeom>
        </p:spPr>
      </p:pic>
      <p:pic>
        <p:nvPicPr>
          <p:cNvPr id="66" name="Picture 65">
            <a:extLst>
              <a:ext uri="{FF2B5EF4-FFF2-40B4-BE49-F238E27FC236}">
                <a16:creationId xmlns:a16="http://schemas.microsoft.com/office/drawing/2014/main" id="{49166024-0E47-F64B-B943-DFA156697144}"/>
              </a:ext>
            </a:extLst>
          </p:cNvPr>
          <p:cNvPicPr>
            <a:picLocks noChangeAspect="1"/>
          </p:cNvPicPr>
          <p:nvPr/>
        </p:nvPicPr>
        <p:blipFill>
          <a:blip r:embed="rId6"/>
          <a:stretch>
            <a:fillRect/>
          </a:stretch>
        </p:blipFill>
        <p:spPr>
          <a:xfrm rot="10800000" flipH="1">
            <a:off x="7158775" y="4460007"/>
            <a:ext cx="506247" cy="506247"/>
          </a:xfrm>
          <a:prstGeom prst="rect">
            <a:avLst/>
          </a:prstGeom>
        </p:spPr>
      </p:pic>
      <p:pic>
        <p:nvPicPr>
          <p:cNvPr id="67" name="Picture 66">
            <a:extLst>
              <a:ext uri="{FF2B5EF4-FFF2-40B4-BE49-F238E27FC236}">
                <a16:creationId xmlns:a16="http://schemas.microsoft.com/office/drawing/2014/main" id="{97CA9085-DC2E-C441-A383-D2A13024C06D}"/>
              </a:ext>
            </a:extLst>
          </p:cNvPr>
          <p:cNvPicPr>
            <a:picLocks noChangeAspect="1"/>
          </p:cNvPicPr>
          <p:nvPr/>
        </p:nvPicPr>
        <p:blipFill>
          <a:blip r:embed="rId6"/>
          <a:stretch>
            <a:fillRect/>
          </a:stretch>
        </p:blipFill>
        <p:spPr>
          <a:xfrm rot="10800000" flipH="1">
            <a:off x="7796219" y="4482819"/>
            <a:ext cx="506247" cy="506247"/>
          </a:xfrm>
          <a:prstGeom prst="rect">
            <a:avLst/>
          </a:prstGeom>
        </p:spPr>
      </p:pic>
      <p:pic>
        <p:nvPicPr>
          <p:cNvPr id="68" name="Picture 67">
            <a:extLst>
              <a:ext uri="{FF2B5EF4-FFF2-40B4-BE49-F238E27FC236}">
                <a16:creationId xmlns:a16="http://schemas.microsoft.com/office/drawing/2014/main" id="{9670DD6E-B4F5-2E4C-A837-8A593373FF86}"/>
              </a:ext>
            </a:extLst>
          </p:cNvPr>
          <p:cNvPicPr>
            <a:picLocks noChangeAspect="1"/>
          </p:cNvPicPr>
          <p:nvPr/>
        </p:nvPicPr>
        <p:blipFill rotWithShape="1">
          <a:blip r:embed="rId6"/>
          <a:srcRect r="60327"/>
          <a:stretch/>
        </p:blipFill>
        <p:spPr>
          <a:xfrm rot="10800000" flipH="1">
            <a:off x="8450273" y="4482818"/>
            <a:ext cx="200844" cy="506246"/>
          </a:xfrm>
          <a:prstGeom prst="rect">
            <a:avLst/>
          </a:prstGeom>
        </p:spPr>
      </p:pic>
      <p:pic>
        <p:nvPicPr>
          <p:cNvPr id="69" name="Picture 68">
            <a:extLst>
              <a:ext uri="{FF2B5EF4-FFF2-40B4-BE49-F238E27FC236}">
                <a16:creationId xmlns:a16="http://schemas.microsoft.com/office/drawing/2014/main" id="{22D49968-366C-BC4D-9802-A4198A28E120}"/>
              </a:ext>
            </a:extLst>
          </p:cNvPr>
          <p:cNvPicPr>
            <a:picLocks noChangeAspect="1"/>
          </p:cNvPicPr>
          <p:nvPr/>
        </p:nvPicPr>
        <p:blipFill>
          <a:blip r:embed="rId6"/>
          <a:stretch>
            <a:fillRect/>
          </a:stretch>
        </p:blipFill>
        <p:spPr>
          <a:xfrm rot="10800000" flipH="1">
            <a:off x="7077771" y="5301501"/>
            <a:ext cx="506247" cy="506247"/>
          </a:xfrm>
          <a:prstGeom prst="rect">
            <a:avLst/>
          </a:prstGeom>
        </p:spPr>
      </p:pic>
      <p:pic>
        <p:nvPicPr>
          <p:cNvPr id="70" name="Picture 69">
            <a:extLst>
              <a:ext uri="{FF2B5EF4-FFF2-40B4-BE49-F238E27FC236}">
                <a16:creationId xmlns:a16="http://schemas.microsoft.com/office/drawing/2014/main" id="{A043E2C4-491F-C449-B191-E26D46779C82}"/>
              </a:ext>
            </a:extLst>
          </p:cNvPr>
          <p:cNvPicPr>
            <a:picLocks noChangeAspect="1"/>
          </p:cNvPicPr>
          <p:nvPr/>
        </p:nvPicPr>
        <p:blipFill>
          <a:blip r:embed="rId6"/>
          <a:stretch>
            <a:fillRect/>
          </a:stretch>
        </p:blipFill>
        <p:spPr>
          <a:xfrm rot="10800000" flipH="1">
            <a:off x="7715215" y="5324313"/>
            <a:ext cx="506247" cy="506247"/>
          </a:xfrm>
          <a:prstGeom prst="rect">
            <a:avLst/>
          </a:prstGeom>
        </p:spPr>
      </p:pic>
      <p:pic>
        <p:nvPicPr>
          <p:cNvPr id="73" name="Picture 72">
            <a:extLst>
              <a:ext uri="{FF2B5EF4-FFF2-40B4-BE49-F238E27FC236}">
                <a16:creationId xmlns:a16="http://schemas.microsoft.com/office/drawing/2014/main" id="{8B02E69E-3DAF-8E40-BE04-AE573D00C6DB}"/>
              </a:ext>
            </a:extLst>
          </p:cNvPr>
          <p:cNvPicPr>
            <a:picLocks noChangeAspect="1"/>
          </p:cNvPicPr>
          <p:nvPr/>
        </p:nvPicPr>
        <p:blipFill rotWithShape="1">
          <a:blip r:embed="rId6"/>
          <a:srcRect r="60327"/>
          <a:stretch/>
        </p:blipFill>
        <p:spPr>
          <a:xfrm rot="10800000" flipH="1">
            <a:off x="8450272" y="5301503"/>
            <a:ext cx="200844" cy="506246"/>
          </a:xfrm>
          <a:prstGeom prst="rect">
            <a:avLst/>
          </a:prstGeom>
        </p:spPr>
      </p:pic>
      <p:sp>
        <p:nvSpPr>
          <p:cNvPr id="75" name="Shape 157">
            <a:extLst>
              <a:ext uri="{FF2B5EF4-FFF2-40B4-BE49-F238E27FC236}">
                <a16:creationId xmlns:a16="http://schemas.microsoft.com/office/drawing/2014/main" id="{F0919AF0-BA21-354B-9A19-361AEA804E30}"/>
              </a:ext>
            </a:extLst>
          </p:cNvPr>
          <p:cNvSpPr txBox="1">
            <a:spLocks/>
          </p:cNvSpPr>
          <p:nvPr/>
        </p:nvSpPr>
        <p:spPr>
          <a:xfrm>
            <a:off x="9149418" y="2110632"/>
            <a:ext cx="2019758"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a:solidFill>
                  <a:srgbClr val="C00000"/>
                </a:solidFill>
                <a:highlight>
                  <a:srgbClr val="F3F3F3"/>
                </a:highlight>
                <a:latin typeface="Century Gothic"/>
                <a:cs typeface="Century Gothic"/>
              </a:rPr>
              <a:t>3</a:t>
            </a:r>
            <a:r>
              <a:rPr lang="en-US" sz="1800" b="1" dirty="0">
                <a:highlight>
                  <a:srgbClr val="F3F3F3"/>
                </a:highlight>
                <a:latin typeface="Century Gothic"/>
                <a:cs typeface="Century Gothic"/>
              </a:rPr>
              <a:t> /5</a:t>
            </a:r>
          </a:p>
        </p:txBody>
      </p:sp>
      <p:sp>
        <p:nvSpPr>
          <p:cNvPr id="80" name="Shape 157">
            <a:extLst>
              <a:ext uri="{FF2B5EF4-FFF2-40B4-BE49-F238E27FC236}">
                <a16:creationId xmlns:a16="http://schemas.microsoft.com/office/drawing/2014/main" id="{3AE9A4E2-1BE4-EB4F-95BF-58AEE9698BC1}"/>
              </a:ext>
            </a:extLst>
          </p:cNvPr>
          <p:cNvSpPr txBox="1">
            <a:spLocks/>
          </p:cNvSpPr>
          <p:nvPr/>
        </p:nvSpPr>
        <p:spPr>
          <a:xfrm>
            <a:off x="9154588" y="4460007"/>
            <a:ext cx="2019758"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a:solidFill>
                  <a:srgbClr val="C00000"/>
                </a:solidFill>
                <a:highlight>
                  <a:srgbClr val="F3F3F3"/>
                </a:highlight>
                <a:latin typeface="Century Gothic"/>
                <a:cs typeface="Century Gothic"/>
              </a:rPr>
              <a:t>2.5</a:t>
            </a:r>
            <a:r>
              <a:rPr lang="en-US" sz="1800" b="1" dirty="0">
                <a:highlight>
                  <a:srgbClr val="F3F3F3"/>
                </a:highlight>
                <a:latin typeface="Century Gothic"/>
                <a:cs typeface="Century Gothic"/>
              </a:rPr>
              <a:t> /5</a:t>
            </a:r>
          </a:p>
        </p:txBody>
      </p:sp>
      <p:sp>
        <p:nvSpPr>
          <p:cNvPr id="81" name="Shape 157">
            <a:extLst>
              <a:ext uri="{FF2B5EF4-FFF2-40B4-BE49-F238E27FC236}">
                <a16:creationId xmlns:a16="http://schemas.microsoft.com/office/drawing/2014/main" id="{38406EAE-E21A-4645-A3F7-26DF8A2FFE5B}"/>
              </a:ext>
            </a:extLst>
          </p:cNvPr>
          <p:cNvSpPr txBox="1">
            <a:spLocks/>
          </p:cNvSpPr>
          <p:nvPr/>
        </p:nvSpPr>
        <p:spPr>
          <a:xfrm>
            <a:off x="9154588" y="5188696"/>
            <a:ext cx="2019758"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a:solidFill>
                  <a:srgbClr val="C00000"/>
                </a:solidFill>
                <a:highlight>
                  <a:srgbClr val="F3F3F3"/>
                </a:highlight>
                <a:latin typeface="Century Gothic"/>
                <a:cs typeface="Century Gothic"/>
              </a:rPr>
              <a:t>2.5</a:t>
            </a:r>
            <a:r>
              <a:rPr lang="en-US" sz="1800" b="1" dirty="0">
                <a:highlight>
                  <a:srgbClr val="F3F3F3"/>
                </a:highlight>
                <a:latin typeface="Century Gothic"/>
                <a:cs typeface="Century Gothic"/>
              </a:rPr>
              <a:t> /5</a:t>
            </a:r>
          </a:p>
        </p:txBody>
      </p:sp>
      <p:sp>
        <p:nvSpPr>
          <p:cNvPr id="82" name="Shape 157">
            <a:extLst>
              <a:ext uri="{FF2B5EF4-FFF2-40B4-BE49-F238E27FC236}">
                <a16:creationId xmlns:a16="http://schemas.microsoft.com/office/drawing/2014/main" id="{0197E0EA-A406-6249-A954-28B696155D3B}"/>
              </a:ext>
            </a:extLst>
          </p:cNvPr>
          <p:cNvSpPr txBox="1">
            <a:spLocks/>
          </p:cNvSpPr>
          <p:nvPr/>
        </p:nvSpPr>
        <p:spPr>
          <a:xfrm>
            <a:off x="9149418" y="3617039"/>
            <a:ext cx="2019758"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a:solidFill>
                  <a:srgbClr val="C00000"/>
                </a:solidFill>
                <a:highlight>
                  <a:srgbClr val="F3F3F3"/>
                </a:highlight>
                <a:latin typeface="Century Gothic"/>
                <a:cs typeface="Century Gothic"/>
              </a:rPr>
              <a:t>3</a:t>
            </a:r>
            <a:r>
              <a:rPr lang="en-US" sz="1800" b="1" dirty="0">
                <a:highlight>
                  <a:srgbClr val="F3F3F3"/>
                </a:highlight>
                <a:latin typeface="Century Gothic"/>
                <a:cs typeface="Century Gothic"/>
              </a:rPr>
              <a:t> /5</a:t>
            </a:r>
          </a:p>
        </p:txBody>
      </p:sp>
      <p:pic>
        <p:nvPicPr>
          <p:cNvPr id="83" name="Picture 82">
            <a:extLst>
              <a:ext uri="{FF2B5EF4-FFF2-40B4-BE49-F238E27FC236}">
                <a16:creationId xmlns:a16="http://schemas.microsoft.com/office/drawing/2014/main" id="{EB6A9656-69F4-254F-A208-681071431F47}"/>
              </a:ext>
            </a:extLst>
          </p:cNvPr>
          <p:cNvPicPr>
            <a:picLocks noChangeAspect="1"/>
          </p:cNvPicPr>
          <p:nvPr/>
        </p:nvPicPr>
        <p:blipFill>
          <a:blip r:embed="rId6"/>
          <a:stretch>
            <a:fillRect/>
          </a:stretch>
        </p:blipFill>
        <p:spPr>
          <a:xfrm rot="10800000" flipH="1">
            <a:off x="8253096" y="2177819"/>
            <a:ext cx="506247" cy="506247"/>
          </a:xfrm>
          <a:prstGeom prst="rect">
            <a:avLst/>
          </a:prstGeom>
        </p:spPr>
      </p:pic>
      <p:sp>
        <p:nvSpPr>
          <p:cNvPr id="84" name="Shape 157">
            <a:extLst>
              <a:ext uri="{FF2B5EF4-FFF2-40B4-BE49-F238E27FC236}">
                <a16:creationId xmlns:a16="http://schemas.microsoft.com/office/drawing/2014/main" id="{977EFE5F-D9A6-F241-A009-A651CDCA4608}"/>
              </a:ext>
            </a:extLst>
          </p:cNvPr>
          <p:cNvSpPr txBox="1">
            <a:spLocks/>
          </p:cNvSpPr>
          <p:nvPr/>
        </p:nvSpPr>
        <p:spPr>
          <a:xfrm>
            <a:off x="9149418" y="2791396"/>
            <a:ext cx="2019758" cy="739168"/>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400" b="1" dirty="0">
                <a:solidFill>
                  <a:srgbClr val="C00000"/>
                </a:solidFill>
                <a:highlight>
                  <a:srgbClr val="F3F3F3"/>
                </a:highlight>
                <a:latin typeface="Century Gothic"/>
                <a:cs typeface="Century Gothic"/>
              </a:rPr>
              <a:t>3</a:t>
            </a:r>
            <a:r>
              <a:rPr lang="en-US" sz="1800" b="1" dirty="0">
                <a:highlight>
                  <a:srgbClr val="F3F3F3"/>
                </a:highlight>
                <a:latin typeface="Century Gothic"/>
                <a:cs typeface="Century Gothic"/>
              </a:rPr>
              <a:t> /5</a:t>
            </a:r>
          </a:p>
        </p:txBody>
      </p:sp>
    </p:spTree>
    <p:extLst>
      <p:ext uri="{BB962C8B-B14F-4D97-AF65-F5344CB8AC3E}">
        <p14:creationId xmlns:p14="http://schemas.microsoft.com/office/powerpoint/2010/main" val="948504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B990F32F-E99B-3648-9026-BD001F824033}"/>
              </a:ext>
            </a:extLst>
          </p:cNvPr>
          <p:cNvPicPr>
            <a:picLocks noChangeAspect="1"/>
          </p:cNvPicPr>
          <p:nvPr/>
        </p:nvPicPr>
        <p:blipFill rotWithShape="1">
          <a:blip r:embed="rId2"/>
          <a:srcRect t="15743" r="-2" b="-2"/>
          <a:stretch/>
        </p:blipFill>
        <p:spPr>
          <a:xfrm>
            <a:off x="4041995"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27" name="Isosceles Triangle 24">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1"/>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Title 1">
            <a:extLst>
              <a:ext uri="{FF2B5EF4-FFF2-40B4-BE49-F238E27FC236}">
                <a16:creationId xmlns:a16="http://schemas.microsoft.com/office/drawing/2014/main" id="{BA951DD6-19DA-6644-8D89-E7BF86ABD8E8}"/>
              </a:ext>
            </a:extLst>
          </p:cNvPr>
          <p:cNvSpPr>
            <a:spLocks noGrp="1"/>
          </p:cNvSpPr>
          <p:nvPr>
            <p:ph type="title"/>
          </p:nvPr>
        </p:nvSpPr>
        <p:spPr>
          <a:xfrm>
            <a:off x="-650777" y="2849150"/>
            <a:ext cx="7432564" cy="1771877"/>
          </a:xfrm>
          <a:prstGeom prst="ellipse">
            <a:avLst/>
          </a:prstGeom>
        </p:spPr>
        <p:txBody>
          <a:bodyPr vert="horz" lIns="91440" tIns="45720" rIns="91440" bIns="45720" rtlCol="0" anchor="t">
            <a:normAutofit/>
          </a:bodyPr>
          <a:lstStyle/>
          <a:p>
            <a:r>
              <a:rPr lang="en-US" sz="6000" b="1" dirty="0">
                <a:solidFill>
                  <a:srgbClr val="000000"/>
                </a:solidFill>
              </a:rPr>
              <a:t>X-FACTOR</a:t>
            </a:r>
          </a:p>
        </p:txBody>
      </p:sp>
      <p:cxnSp>
        <p:nvCxnSpPr>
          <p:cNvPr id="62" name="Straight Connector 61">
            <a:extLst>
              <a:ext uri="{FF2B5EF4-FFF2-40B4-BE49-F238E27FC236}">
                <a16:creationId xmlns:a16="http://schemas.microsoft.com/office/drawing/2014/main" id="{4D9D492A-FCB9-D54B-9DA6-AD9C88135131}"/>
              </a:ext>
            </a:extLst>
          </p:cNvPr>
          <p:cNvCxnSpPr>
            <a:cxnSpLocks/>
          </p:cNvCxnSpPr>
          <p:nvPr/>
        </p:nvCxnSpPr>
        <p:spPr>
          <a:xfrm>
            <a:off x="448734" y="4675925"/>
            <a:ext cx="45564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1630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3"/>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4572083"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X-FACTOR</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2" name="Rectangle 61">
            <a:extLst>
              <a:ext uri="{FF2B5EF4-FFF2-40B4-BE49-F238E27FC236}">
                <a16:creationId xmlns:a16="http://schemas.microsoft.com/office/drawing/2014/main" id="{743213E4-F0F1-9049-B93E-0A143FD026BF}"/>
              </a:ext>
            </a:extLst>
          </p:cNvPr>
          <p:cNvSpPr/>
          <p:nvPr/>
        </p:nvSpPr>
        <p:spPr>
          <a:xfrm>
            <a:off x="8369267" y="6550224"/>
            <a:ext cx="794256" cy="307777"/>
          </a:xfrm>
          <a:prstGeom prst="rect">
            <a:avLst/>
          </a:prstGeom>
        </p:spPr>
        <p:txBody>
          <a:bodyPr wrap="none">
            <a:spAutoFit/>
          </a:bodyPr>
          <a:lstStyle/>
          <a:p>
            <a:r>
              <a:rPr lang="en-SG" sz="1400" b="1" dirty="0"/>
              <a:t>X-Factor</a:t>
            </a:r>
            <a:endParaRPr lang="en-US" sz="1400" b="1" dirty="0"/>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12" name="Rectangle 11">
            <a:extLst>
              <a:ext uri="{FF2B5EF4-FFF2-40B4-BE49-F238E27FC236}">
                <a16:creationId xmlns:a16="http://schemas.microsoft.com/office/drawing/2014/main" id="{91A447C7-1F30-E949-B7B2-1B789D0F785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14" name="Shape 157">
            <a:extLst>
              <a:ext uri="{FF2B5EF4-FFF2-40B4-BE49-F238E27FC236}">
                <a16:creationId xmlns:a16="http://schemas.microsoft.com/office/drawing/2014/main" id="{28F4D312-296C-EE45-8A19-61B6D4D1FD88}"/>
              </a:ext>
            </a:extLst>
          </p:cNvPr>
          <p:cNvSpPr txBox="1">
            <a:spLocks/>
          </p:cNvSpPr>
          <p:nvPr/>
        </p:nvSpPr>
        <p:spPr>
          <a:xfrm>
            <a:off x="4547411" y="3808406"/>
            <a:ext cx="9138523" cy="119339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600" b="1" dirty="0">
                <a:solidFill>
                  <a:srgbClr val="C30A2A"/>
                </a:solidFill>
                <a:highlight>
                  <a:srgbClr val="F3F3F3"/>
                </a:highlight>
                <a:latin typeface="Century Gothic"/>
                <a:cs typeface="Century Gothic"/>
              </a:rPr>
              <a:t>3 </a:t>
            </a:r>
            <a:r>
              <a:rPr lang="en-US" sz="3600" b="1" dirty="0">
                <a:highlight>
                  <a:srgbClr val="F3F3F3"/>
                </a:highlight>
                <a:latin typeface="Century Gothic"/>
                <a:cs typeface="Century Gothic"/>
              </a:rPr>
              <a:t>MINUTES</a:t>
            </a:r>
            <a:endParaRPr lang="en" sz="3600" b="1" dirty="0">
              <a:highlight>
                <a:srgbClr val="F3F3F3"/>
              </a:highlight>
              <a:latin typeface="Century Gothic"/>
              <a:cs typeface="Century Gothic"/>
            </a:endParaRPr>
          </a:p>
        </p:txBody>
      </p:sp>
      <p:sp>
        <p:nvSpPr>
          <p:cNvPr id="2" name="Rectangle 1">
            <a:extLst>
              <a:ext uri="{FF2B5EF4-FFF2-40B4-BE49-F238E27FC236}">
                <a16:creationId xmlns:a16="http://schemas.microsoft.com/office/drawing/2014/main" id="{0E3C4D5B-5CB2-1B44-9393-2B33F834410E}"/>
              </a:ext>
            </a:extLst>
          </p:cNvPr>
          <p:cNvSpPr/>
          <p:nvPr/>
        </p:nvSpPr>
        <p:spPr>
          <a:xfrm>
            <a:off x="6771803" y="4754019"/>
            <a:ext cx="4689741" cy="1323439"/>
          </a:xfrm>
          <a:prstGeom prst="rect">
            <a:avLst/>
          </a:prstGeom>
        </p:spPr>
        <p:txBody>
          <a:bodyPr wrap="square">
            <a:spAutoFit/>
          </a:bodyPr>
          <a:lstStyle/>
          <a:p>
            <a:pPr algn="ctr"/>
            <a:r>
              <a:rPr lang="en-SG" sz="2000" dirty="0"/>
              <a:t>Track2Career generates a robust and intuitive career plan </a:t>
            </a:r>
            <a:r>
              <a:rPr lang="en-SG" sz="2000" b="1" dirty="0"/>
              <a:t>within 3 minutes </a:t>
            </a:r>
            <a:r>
              <a:rPr lang="en-SG" sz="2000" dirty="0"/>
              <a:t>and is </a:t>
            </a:r>
            <a:r>
              <a:rPr lang="en-SG" sz="2000" b="1" dirty="0"/>
              <a:t>easily revised </a:t>
            </a:r>
            <a:r>
              <a:rPr lang="en-SG" sz="2000" dirty="0"/>
              <a:t>and customized to a user’s progression and changing needs.</a:t>
            </a:r>
          </a:p>
        </p:txBody>
      </p:sp>
      <p:sp>
        <p:nvSpPr>
          <p:cNvPr id="3" name="Rectangle 2">
            <a:extLst>
              <a:ext uri="{FF2B5EF4-FFF2-40B4-BE49-F238E27FC236}">
                <a16:creationId xmlns:a16="http://schemas.microsoft.com/office/drawing/2014/main" id="{D52A794F-2DC2-9844-9005-239C81A74BF2}"/>
              </a:ext>
            </a:extLst>
          </p:cNvPr>
          <p:cNvSpPr/>
          <p:nvPr/>
        </p:nvSpPr>
        <p:spPr>
          <a:xfrm>
            <a:off x="817501" y="4921877"/>
            <a:ext cx="4496185" cy="1015663"/>
          </a:xfrm>
          <a:prstGeom prst="rect">
            <a:avLst/>
          </a:prstGeom>
        </p:spPr>
        <p:txBody>
          <a:bodyPr wrap="square">
            <a:spAutoFit/>
          </a:bodyPr>
          <a:lstStyle/>
          <a:p>
            <a:pPr algn="ctr"/>
            <a:r>
              <a:rPr lang="en-SG" sz="2000" dirty="0"/>
              <a:t>Most career guides’ outlines take anywhere from </a:t>
            </a:r>
            <a:r>
              <a:rPr lang="en-SG" sz="2000" b="1" dirty="0"/>
              <a:t>90 minutes to several weeks </a:t>
            </a:r>
            <a:r>
              <a:rPr lang="en-SG" sz="2000" dirty="0"/>
              <a:t>to complete. </a:t>
            </a:r>
            <a:r>
              <a:rPr lang="en-SG" sz="2000" i="1" dirty="0"/>
              <a:t>(Todd, 2017)</a:t>
            </a:r>
          </a:p>
        </p:txBody>
      </p:sp>
      <p:pic>
        <p:nvPicPr>
          <p:cNvPr id="5" name="Picture 4">
            <a:extLst>
              <a:ext uri="{FF2B5EF4-FFF2-40B4-BE49-F238E27FC236}">
                <a16:creationId xmlns:a16="http://schemas.microsoft.com/office/drawing/2014/main" id="{89020320-1FDF-6C4C-82B1-DFBF49E45BA7}"/>
              </a:ext>
            </a:extLst>
          </p:cNvPr>
          <p:cNvPicPr>
            <a:picLocks noChangeAspect="1"/>
          </p:cNvPicPr>
          <p:nvPr/>
        </p:nvPicPr>
        <p:blipFill rotWithShape="1">
          <a:blip r:embed="rId4"/>
          <a:srcRect l="605" t="11782" r="-605" b="16488"/>
          <a:stretch/>
        </p:blipFill>
        <p:spPr>
          <a:xfrm>
            <a:off x="7843854" y="2084765"/>
            <a:ext cx="2528279" cy="1813531"/>
          </a:xfrm>
          <a:prstGeom prst="rect">
            <a:avLst/>
          </a:prstGeom>
        </p:spPr>
      </p:pic>
      <p:cxnSp>
        <p:nvCxnSpPr>
          <p:cNvPr id="8" name="Straight Connector 7">
            <a:extLst>
              <a:ext uri="{FF2B5EF4-FFF2-40B4-BE49-F238E27FC236}">
                <a16:creationId xmlns:a16="http://schemas.microsoft.com/office/drawing/2014/main" id="{8D8EF05F-4E91-B441-A7D6-5BCAC103C652}"/>
              </a:ext>
            </a:extLst>
          </p:cNvPr>
          <p:cNvCxnSpPr>
            <a:cxnSpLocks/>
          </p:cNvCxnSpPr>
          <p:nvPr/>
        </p:nvCxnSpPr>
        <p:spPr>
          <a:xfrm>
            <a:off x="6096000" y="1501176"/>
            <a:ext cx="0" cy="4576283"/>
          </a:xfrm>
          <a:prstGeom prst="line">
            <a:avLst/>
          </a:prstGeom>
        </p:spPr>
        <p:style>
          <a:lnRef idx="1">
            <a:schemeClr val="dk1"/>
          </a:lnRef>
          <a:fillRef idx="0">
            <a:schemeClr val="dk1"/>
          </a:fillRef>
          <a:effectRef idx="0">
            <a:schemeClr val="dk1"/>
          </a:effectRef>
          <a:fontRef idx="minor">
            <a:schemeClr val="tx1"/>
          </a:fontRef>
        </p:style>
      </p:cxnSp>
      <p:sp>
        <p:nvSpPr>
          <p:cNvPr id="20" name="Shape 157">
            <a:extLst>
              <a:ext uri="{FF2B5EF4-FFF2-40B4-BE49-F238E27FC236}">
                <a16:creationId xmlns:a16="http://schemas.microsoft.com/office/drawing/2014/main" id="{5C2C8EF0-A0A2-5C4A-BAB7-4A200E09A702}"/>
              </a:ext>
            </a:extLst>
          </p:cNvPr>
          <p:cNvSpPr txBox="1">
            <a:spLocks/>
          </p:cNvSpPr>
          <p:nvPr/>
        </p:nvSpPr>
        <p:spPr>
          <a:xfrm>
            <a:off x="4517515" y="1066470"/>
            <a:ext cx="9138523" cy="119339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600" b="1" dirty="0">
                <a:highlight>
                  <a:srgbClr val="F3F3F3"/>
                </a:highlight>
                <a:latin typeface="Century Gothic"/>
                <a:cs typeface="Century Gothic"/>
              </a:rPr>
              <a:t>TRACK2CAREER</a:t>
            </a:r>
            <a:endParaRPr lang="en" sz="3600" b="1" dirty="0">
              <a:highlight>
                <a:srgbClr val="F3F3F3"/>
              </a:highlight>
              <a:latin typeface="Century Gothic"/>
              <a:cs typeface="Century Gothic"/>
            </a:endParaRPr>
          </a:p>
        </p:txBody>
      </p:sp>
      <p:sp>
        <p:nvSpPr>
          <p:cNvPr id="21" name="Shape 157">
            <a:extLst>
              <a:ext uri="{FF2B5EF4-FFF2-40B4-BE49-F238E27FC236}">
                <a16:creationId xmlns:a16="http://schemas.microsoft.com/office/drawing/2014/main" id="{C405A110-3F9A-8742-A129-92F1E7E7972A}"/>
              </a:ext>
            </a:extLst>
          </p:cNvPr>
          <p:cNvSpPr txBox="1">
            <a:spLocks/>
          </p:cNvSpPr>
          <p:nvPr/>
        </p:nvSpPr>
        <p:spPr>
          <a:xfrm>
            <a:off x="-1461863" y="3822009"/>
            <a:ext cx="9138522" cy="119339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600" b="1" dirty="0">
                <a:solidFill>
                  <a:srgbClr val="C30A2A"/>
                </a:solidFill>
                <a:highlight>
                  <a:srgbClr val="F3F3F3"/>
                </a:highlight>
                <a:latin typeface="Century Gothic"/>
                <a:cs typeface="Century Gothic"/>
              </a:rPr>
              <a:t>90 </a:t>
            </a:r>
            <a:r>
              <a:rPr lang="en-US" sz="3600" b="1" dirty="0">
                <a:highlight>
                  <a:srgbClr val="F3F3F3"/>
                </a:highlight>
                <a:latin typeface="Century Gothic"/>
                <a:cs typeface="Century Gothic"/>
              </a:rPr>
              <a:t>MINUTES</a:t>
            </a:r>
            <a:endParaRPr lang="en" sz="3600" b="1" dirty="0">
              <a:highlight>
                <a:srgbClr val="F3F3F3"/>
              </a:highlight>
              <a:latin typeface="Century Gothic"/>
              <a:cs typeface="Century Gothic"/>
            </a:endParaRPr>
          </a:p>
        </p:txBody>
      </p:sp>
      <p:sp>
        <p:nvSpPr>
          <p:cNvPr id="22" name="Shape 157">
            <a:extLst>
              <a:ext uri="{FF2B5EF4-FFF2-40B4-BE49-F238E27FC236}">
                <a16:creationId xmlns:a16="http://schemas.microsoft.com/office/drawing/2014/main" id="{E1FAF091-7074-D040-A8A8-17416991430D}"/>
              </a:ext>
            </a:extLst>
          </p:cNvPr>
          <p:cNvSpPr txBox="1">
            <a:spLocks/>
          </p:cNvSpPr>
          <p:nvPr/>
        </p:nvSpPr>
        <p:spPr>
          <a:xfrm>
            <a:off x="-1629059" y="1112938"/>
            <a:ext cx="9138522" cy="119339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600" b="1" dirty="0">
                <a:highlight>
                  <a:srgbClr val="F3F3F3"/>
                </a:highlight>
                <a:latin typeface="Century Gothic"/>
                <a:cs typeface="Century Gothic"/>
              </a:rPr>
              <a:t>MANUAL PROCESS</a:t>
            </a:r>
            <a:endParaRPr lang="en" sz="3600" b="1" dirty="0">
              <a:highlight>
                <a:srgbClr val="F3F3F3"/>
              </a:highlight>
              <a:latin typeface="Century Gothic"/>
              <a:cs typeface="Century Gothic"/>
            </a:endParaRPr>
          </a:p>
        </p:txBody>
      </p:sp>
      <p:pic>
        <p:nvPicPr>
          <p:cNvPr id="19" name="Picture 18">
            <a:extLst>
              <a:ext uri="{FF2B5EF4-FFF2-40B4-BE49-F238E27FC236}">
                <a16:creationId xmlns:a16="http://schemas.microsoft.com/office/drawing/2014/main" id="{D06830A9-75D2-5C43-AC9E-5613E5C14C24}"/>
              </a:ext>
            </a:extLst>
          </p:cNvPr>
          <p:cNvPicPr>
            <a:picLocks noChangeAspect="1"/>
          </p:cNvPicPr>
          <p:nvPr/>
        </p:nvPicPr>
        <p:blipFill rotWithShape="1">
          <a:blip r:embed="rId5"/>
          <a:srcRect t="5767" b="15138"/>
          <a:stretch/>
        </p:blipFill>
        <p:spPr>
          <a:xfrm>
            <a:off x="1884987" y="2086842"/>
            <a:ext cx="2135212" cy="1823945"/>
          </a:xfrm>
          <a:prstGeom prst="rect">
            <a:avLst/>
          </a:prstGeom>
        </p:spPr>
      </p:pic>
    </p:spTree>
    <p:extLst>
      <p:ext uri="{BB962C8B-B14F-4D97-AF65-F5344CB8AC3E}">
        <p14:creationId xmlns:p14="http://schemas.microsoft.com/office/powerpoint/2010/main" val="538148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B990F32F-E99B-3648-9026-BD001F824033}"/>
              </a:ext>
            </a:extLst>
          </p:cNvPr>
          <p:cNvPicPr>
            <a:picLocks noChangeAspect="1"/>
          </p:cNvPicPr>
          <p:nvPr/>
        </p:nvPicPr>
        <p:blipFill rotWithShape="1">
          <a:blip r:embed="rId2"/>
          <a:srcRect t="15743" r="-2" b="-2"/>
          <a:stretch/>
        </p:blipFill>
        <p:spPr>
          <a:xfrm>
            <a:off x="4041995"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27" name="Isosceles Triangle 24">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1"/>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Title 1">
            <a:extLst>
              <a:ext uri="{FF2B5EF4-FFF2-40B4-BE49-F238E27FC236}">
                <a16:creationId xmlns:a16="http://schemas.microsoft.com/office/drawing/2014/main" id="{BA951DD6-19DA-6644-8D89-E7BF86ABD8E8}"/>
              </a:ext>
            </a:extLst>
          </p:cNvPr>
          <p:cNvSpPr>
            <a:spLocks noGrp="1"/>
          </p:cNvSpPr>
          <p:nvPr>
            <p:ph type="title"/>
          </p:nvPr>
        </p:nvSpPr>
        <p:spPr>
          <a:xfrm>
            <a:off x="-618693" y="2543057"/>
            <a:ext cx="7432564" cy="1771877"/>
          </a:xfrm>
          <a:prstGeom prst="ellipse">
            <a:avLst/>
          </a:prstGeom>
        </p:spPr>
        <p:txBody>
          <a:bodyPr vert="horz" lIns="91440" tIns="45720" rIns="91440" bIns="45720" rtlCol="0" anchor="t">
            <a:normAutofit fontScale="90000"/>
          </a:bodyPr>
          <a:lstStyle/>
          <a:p>
            <a:r>
              <a:rPr lang="en-US" sz="6000" b="1" dirty="0">
                <a:solidFill>
                  <a:srgbClr val="000000"/>
                </a:solidFill>
              </a:rPr>
              <a:t>LEARNING OUTCOME</a:t>
            </a:r>
          </a:p>
        </p:txBody>
      </p:sp>
      <p:cxnSp>
        <p:nvCxnSpPr>
          <p:cNvPr id="62" name="Straight Connector 61">
            <a:extLst>
              <a:ext uri="{FF2B5EF4-FFF2-40B4-BE49-F238E27FC236}">
                <a16:creationId xmlns:a16="http://schemas.microsoft.com/office/drawing/2014/main" id="{4D9D492A-FCB9-D54B-9DA6-AD9C88135131}"/>
              </a:ext>
            </a:extLst>
          </p:cNvPr>
          <p:cNvCxnSpPr>
            <a:cxnSpLocks/>
          </p:cNvCxnSpPr>
          <p:nvPr/>
        </p:nvCxnSpPr>
        <p:spPr>
          <a:xfrm>
            <a:off x="448734" y="4675925"/>
            <a:ext cx="45564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1607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6" y="-153625"/>
            <a:ext cx="7058529"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LEARNING OUTCOME</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3" name="Rectangle 62">
            <a:extLst>
              <a:ext uri="{FF2B5EF4-FFF2-40B4-BE49-F238E27FC236}">
                <a16:creationId xmlns:a16="http://schemas.microsoft.com/office/drawing/2014/main" id="{82710D06-C333-1F45-8D65-20B65603AD43}"/>
              </a:ext>
            </a:extLst>
          </p:cNvPr>
          <p:cNvSpPr/>
          <p:nvPr/>
        </p:nvSpPr>
        <p:spPr>
          <a:xfrm>
            <a:off x="9934010" y="6550224"/>
            <a:ext cx="1548757" cy="307777"/>
          </a:xfrm>
          <a:prstGeom prst="rect">
            <a:avLst/>
          </a:prstGeom>
        </p:spPr>
        <p:txBody>
          <a:bodyPr wrap="none">
            <a:spAutoFit/>
          </a:bodyPr>
          <a:lstStyle/>
          <a:p>
            <a:r>
              <a:rPr lang="en-SG" sz="1400" b="1" dirty="0"/>
              <a:t>Learning Outcome</a:t>
            </a:r>
            <a:endParaRPr lang="en-US" sz="1400" b="1" dirty="0"/>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12" name="Rectangle 11">
            <a:extLst>
              <a:ext uri="{FF2B5EF4-FFF2-40B4-BE49-F238E27FC236}">
                <a16:creationId xmlns:a16="http://schemas.microsoft.com/office/drawing/2014/main" id="{91A447C7-1F30-E949-B7B2-1B789D0F785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13" name="Rectangle 12">
            <a:extLst>
              <a:ext uri="{FF2B5EF4-FFF2-40B4-BE49-F238E27FC236}">
                <a16:creationId xmlns:a16="http://schemas.microsoft.com/office/drawing/2014/main" id="{BFBA4182-ED38-A441-AD63-CDEB13F5AD69}"/>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16" name="Shape 550">
            <a:extLst>
              <a:ext uri="{FF2B5EF4-FFF2-40B4-BE49-F238E27FC236}">
                <a16:creationId xmlns:a16="http://schemas.microsoft.com/office/drawing/2014/main" id="{2FE5807E-3FBB-6742-B51A-9474D7B4668A}"/>
              </a:ext>
            </a:extLst>
          </p:cNvPr>
          <p:cNvSpPr/>
          <p:nvPr/>
        </p:nvSpPr>
        <p:spPr>
          <a:xfrm>
            <a:off x="2380705" y="1433923"/>
            <a:ext cx="7748471" cy="1298491"/>
          </a:xfrm>
          <a:prstGeom prst="roundRect">
            <a:avLst>
              <a:gd name="adj" fmla="val 16667"/>
            </a:avLst>
          </a:prstGeom>
          <a:solidFill>
            <a:schemeClr val="lt2"/>
          </a:solidFill>
          <a:ln>
            <a:noFill/>
          </a:ln>
        </p:spPr>
        <p:txBody>
          <a:bodyPr lIns="91425" tIns="91425" rIns="91425" bIns="91425" anchor="ctr" anchorCtr="0">
            <a:noAutofit/>
          </a:bodyPr>
          <a:lstStyle/>
          <a:p>
            <a:pPr marL="285744" indent="-285744">
              <a:buFont typeface="Arial"/>
              <a:buChar char="•"/>
            </a:pPr>
            <a:r>
              <a:rPr lang="en-US" dirty="0">
                <a:latin typeface="Open Sans"/>
                <a:ea typeface="Open Sans"/>
                <a:cs typeface="Open Sans"/>
                <a:sym typeface="Open Sans"/>
              </a:rPr>
              <a:t> • Technical depth is important but understanding the business case is paramount </a:t>
            </a:r>
          </a:p>
          <a:p>
            <a:pPr marL="285744" indent="-285744">
              <a:buFont typeface="Arial"/>
              <a:buChar char="•"/>
            </a:pPr>
            <a:r>
              <a:rPr lang="en-US" dirty="0">
                <a:latin typeface="Open Sans"/>
                <a:ea typeface="Open Sans"/>
                <a:cs typeface="Open Sans"/>
                <a:sym typeface="Open Sans"/>
              </a:rPr>
              <a:t> • The true goal is to design a system that makes life easier for users, technology is just an enabler to achieve this goal</a:t>
            </a:r>
            <a:endParaRPr lang="en" dirty="0">
              <a:latin typeface="Open Sans"/>
              <a:ea typeface="Open Sans"/>
              <a:cs typeface="Open Sans"/>
              <a:sym typeface="Open Sans"/>
            </a:endParaRPr>
          </a:p>
        </p:txBody>
      </p:sp>
      <p:pic>
        <p:nvPicPr>
          <p:cNvPr id="17" name="Picture 16">
            <a:extLst>
              <a:ext uri="{FF2B5EF4-FFF2-40B4-BE49-F238E27FC236}">
                <a16:creationId xmlns:a16="http://schemas.microsoft.com/office/drawing/2014/main" id="{526871E3-3DDF-A940-8542-EA872B62F3A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250" b="50875" l="2422" r="22891">
                        <a14:foregroundMark x1="21875" y1="35000" x2="21875" y2="35000"/>
                        <a14:foregroundMark x1="22031" y1="42250" x2="22891" y2="34625"/>
                        <a14:foregroundMark x1="22891" y1="34625" x2="20938" y2="26750"/>
                        <a14:foregroundMark x1="20938" y1="26750" x2="20938" y2="26750"/>
                        <a14:foregroundMark x1="16094" y1="22000" x2="11875" y2="21250"/>
                        <a14:foregroundMark x1="15000" y1="50625" x2="12500" y2="50875"/>
                      </a14:backgroundRemoval>
                    </a14:imgEffect>
                  </a14:imgLayer>
                </a14:imgProps>
              </a:ext>
            </a:extLst>
          </a:blip>
          <a:srcRect t="17703" r="75615" b="46224"/>
          <a:stretch/>
        </p:blipFill>
        <p:spPr>
          <a:xfrm>
            <a:off x="590962" y="1076619"/>
            <a:ext cx="2200151" cy="2034136"/>
          </a:xfrm>
          <a:prstGeom prst="rect">
            <a:avLst/>
          </a:prstGeom>
        </p:spPr>
      </p:pic>
      <p:sp>
        <p:nvSpPr>
          <p:cNvPr id="18" name="Shape 550">
            <a:extLst>
              <a:ext uri="{FF2B5EF4-FFF2-40B4-BE49-F238E27FC236}">
                <a16:creationId xmlns:a16="http://schemas.microsoft.com/office/drawing/2014/main" id="{23DF30E0-86DC-B249-9908-C347653934D6}"/>
              </a:ext>
            </a:extLst>
          </p:cNvPr>
          <p:cNvSpPr/>
          <p:nvPr/>
        </p:nvSpPr>
        <p:spPr>
          <a:xfrm>
            <a:off x="2479000" y="4835440"/>
            <a:ext cx="7739821" cy="961059"/>
          </a:xfrm>
          <a:prstGeom prst="roundRect">
            <a:avLst>
              <a:gd name="adj" fmla="val 16667"/>
            </a:avLst>
          </a:prstGeom>
          <a:solidFill>
            <a:schemeClr val="lt2"/>
          </a:solidFill>
          <a:ln>
            <a:noFill/>
          </a:ln>
        </p:spPr>
        <p:txBody>
          <a:bodyPr lIns="91425" tIns="91425" rIns="91425" bIns="91425" anchor="ctr" anchorCtr="0">
            <a:noAutofit/>
          </a:bodyPr>
          <a:lstStyle/>
          <a:p>
            <a:pPr marL="285744" indent="-285744">
              <a:buFont typeface="Arial"/>
              <a:buChar char="•"/>
            </a:pPr>
            <a:r>
              <a:rPr lang="en-US" dirty="0">
                <a:latin typeface="Open Sans"/>
                <a:ea typeface="Open Sans"/>
                <a:cs typeface="Open Sans"/>
                <a:sym typeface="Open Sans"/>
              </a:rPr>
              <a:t> • Enhancing user experience in the user interface of the system. </a:t>
            </a:r>
          </a:p>
          <a:p>
            <a:pPr marL="285744" indent="-285744">
              <a:buFont typeface="Arial"/>
              <a:buChar char="•"/>
            </a:pPr>
            <a:r>
              <a:rPr lang="en-US" dirty="0">
                <a:latin typeface="Open Sans"/>
                <a:ea typeface="Open Sans"/>
                <a:cs typeface="Open Sans"/>
                <a:sym typeface="Open Sans"/>
              </a:rPr>
              <a:t> • Improve schedule management to meet client requirements and changes.</a:t>
            </a:r>
            <a:endParaRPr lang="en" dirty="0">
              <a:latin typeface="Open Sans"/>
              <a:ea typeface="Open Sans"/>
              <a:cs typeface="Open Sans"/>
              <a:sym typeface="Open Sans"/>
            </a:endParaRPr>
          </a:p>
        </p:txBody>
      </p:sp>
      <p:sp>
        <p:nvSpPr>
          <p:cNvPr id="20" name="Shape 549">
            <a:extLst>
              <a:ext uri="{FF2B5EF4-FFF2-40B4-BE49-F238E27FC236}">
                <a16:creationId xmlns:a16="http://schemas.microsoft.com/office/drawing/2014/main" id="{B29B2C40-785E-8D48-9038-7BA68697467D}"/>
              </a:ext>
            </a:extLst>
          </p:cNvPr>
          <p:cNvSpPr/>
          <p:nvPr/>
        </p:nvSpPr>
        <p:spPr>
          <a:xfrm>
            <a:off x="1793196" y="3175997"/>
            <a:ext cx="7681307" cy="953843"/>
          </a:xfrm>
          <a:prstGeom prst="roundRect">
            <a:avLst>
              <a:gd name="adj" fmla="val 16667"/>
            </a:avLst>
          </a:prstGeom>
          <a:solidFill>
            <a:schemeClr val="lt2"/>
          </a:solidFill>
          <a:ln>
            <a:noFill/>
          </a:ln>
        </p:spPr>
        <p:txBody>
          <a:bodyPr lIns="91425" tIns="91425" rIns="91425" bIns="91425" anchor="ctr" anchorCtr="0">
            <a:noAutofit/>
          </a:bodyPr>
          <a:lstStyle/>
          <a:p>
            <a:r>
              <a:rPr lang="en-US" dirty="0">
                <a:latin typeface="Open Sans"/>
                <a:ea typeface="Open Sans"/>
                <a:cs typeface="Open Sans"/>
                <a:sym typeface="Open Sans"/>
              </a:rPr>
              <a:t>• Creating a solution to a problem that is beautiful in both presentation and execution </a:t>
            </a:r>
          </a:p>
          <a:p>
            <a:r>
              <a:rPr lang="en-US" dirty="0">
                <a:latin typeface="Open Sans"/>
                <a:ea typeface="Open Sans"/>
                <a:cs typeface="Open Sans"/>
                <a:sym typeface="Open Sans"/>
              </a:rPr>
              <a:t>• </a:t>
            </a:r>
            <a:r>
              <a:rPr lang="en" dirty="0">
                <a:latin typeface="Open Sans"/>
                <a:ea typeface="Open Sans"/>
                <a:cs typeface="Open Sans"/>
                <a:sym typeface="Open Sans"/>
              </a:rPr>
              <a:t>Prototyping allows the team and clients to identify the unknowns.</a:t>
            </a:r>
          </a:p>
        </p:txBody>
      </p:sp>
      <p:pic>
        <p:nvPicPr>
          <p:cNvPr id="21" name="Picture 20">
            <a:extLst>
              <a:ext uri="{FF2B5EF4-FFF2-40B4-BE49-F238E27FC236}">
                <a16:creationId xmlns:a16="http://schemas.microsoft.com/office/drawing/2014/main" id="{A6DC2D5D-E6FD-2246-B96F-0A957640307C}"/>
              </a:ext>
            </a:extLst>
          </p:cNvPr>
          <p:cNvPicPr>
            <a:picLocks noChangeAspect="1"/>
          </p:cNvPicPr>
          <p:nvPr/>
        </p:nvPicPr>
        <p:blipFill rotWithShape="1">
          <a:blip r:embed="rId5">
            <a:extLst>
              <a:ext uri="{BEBA8EAE-BF5A-486C-A8C5-ECC9F3942E4B}">
                <a14:imgProps xmlns:a14="http://schemas.microsoft.com/office/drawing/2010/main">
                  <a14:imgLayer>
                    <a14:imgEffect>
                      <a14:backgroundRemoval t="21250" b="51250" l="39219" r="58984">
                        <a14:foregroundMark x1="39209" y1="39898" x2="39531" y2="35500"/>
                        <a14:foregroundMark x1="39219" y1="39750" x2="39312" y2="38489"/>
                        <a14:foregroundMark x1="50703" y1="51250" x2="46406" y2="50500"/>
                        <a14:foregroundMark x1="57656" y1="30125" x2="58438" y2="39000"/>
                        <a14:foregroundMark x1="58438" y1="39000" x2="58359" y2="32875"/>
                        <a14:backgroundMark x1="38594" y1="40500" x2="38750" y2="37375"/>
                        <a14:backgroundMark x1="39141" y1="41625" x2="38906" y2="36500"/>
                        <a14:backgroundMark x1="38594" y1="42750" x2="39297" y2="38250"/>
                        <a14:backgroundMark x1="39297" y1="40500" x2="39141" y2="38500"/>
                      </a14:backgroundRemoval>
                    </a14:imgEffect>
                  </a14:imgLayer>
                </a14:imgProps>
              </a:ext>
            </a:extLst>
          </a:blip>
          <a:srcRect l="37878" t="17703" r="38510" b="46428"/>
          <a:stretch/>
        </p:blipFill>
        <p:spPr>
          <a:xfrm>
            <a:off x="837671" y="4241474"/>
            <a:ext cx="2146159" cy="2037695"/>
          </a:xfrm>
          <a:prstGeom prst="rect">
            <a:avLst/>
          </a:prstGeom>
        </p:spPr>
      </p:pic>
      <p:pic>
        <p:nvPicPr>
          <p:cNvPr id="22" name="Picture 21">
            <a:extLst>
              <a:ext uri="{FF2B5EF4-FFF2-40B4-BE49-F238E27FC236}">
                <a16:creationId xmlns:a16="http://schemas.microsoft.com/office/drawing/2014/main" id="{59D6BC38-5533-0E4F-94F8-E6312F39B2F5}"/>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21000" b="50000" l="73125" r="92344">
                        <a14:foregroundMark x1="73828" y1="40500" x2="73750" y2="33000"/>
                        <a14:foregroundMark x1="73750" y1="33000" x2="74453" y2="40625"/>
                        <a14:foregroundMark x1="74453" y1="40625" x2="74453" y2="30250"/>
                        <a14:foregroundMark x1="73359" y1="33500" x2="73984" y2="32750"/>
                        <a14:foregroundMark x1="92344" y1="32750" x2="92344" y2="37250"/>
                        <a14:foregroundMark x1="85078" y1="21000" x2="80313" y2="21250"/>
                        <a14:foregroundMark x1="80313" y1="21250" x2="85156" y2="21625"/>
                        <a14:foregroundMark x1="85156" y1="21625" x2="85234" y2="22000"/>
                        <a14:foregroundMark x1="85078" y1="50250" x2="80156" y2="50250"/>
                        <a14:foregroundMark x1="80156" y1="50250" x2="85000" y2="50000"/>
                        <a14:foregroundMark x1="85000" y1="50000" x2="83359" y2="49500"/>
                      </a14:backgroundRemoval>
                    </a14:imgEffect>
                  </a14:imgLayer>
                </a14:imgProps>
              </a:ext>
            </a:extLst>
          </a:blip>
          <a:srcRect l="72587" t="17703" r="5654" b="47226"/>
          <a:stretch/>
        </p:blipFill>
        <p:spPr>
          <a:xfrm>
            <a:off x="9149418" y="2708011"/>
            <a:ext cx="1998087" cy="2012811"/>
          </a:xfrm>
          <a:prstGeom prst="rect">
            <a:avLst/>
          </a:prstGeom>
        </p:spPr>
      </p:pic>
    </p:spTree>
    <p:extLst>
      <p:ext uri="{BB962C8B-B14F-4D97-AF65-F5344CB8AC3E}">
        <p14:creationId xmlns:p14="http://schemas.microsoft.com/office/powerpoint/2010/main" val="3986141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6" y="-153625"/>
            <a:ext cx="7058529"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LEARNING OUTCOME</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3" name="Rectangle 62">
            <a:extLst>
              <a:ext uri="{FF2B5EF4-FFF2-40B4-BE49-F238E27FC236}">
                <a16:creationId xmlns:a16="http://schemas.microsoft.com/office/drawing/2014/main" id="{82710D06-C333-1F45-8D65-20B65603AD43}"/>
              </a:ext>
            </a:extLst>
          </p:cNvPr>
          <p:cNvSpPr/>
          <p:nvPr/>
        </p:nvSpPr>
        <p:spPr>
          <a:xfrm>
            <a:off x="9934010" y="6550224"/>
            <a:ext cx="1548757" cy="307777"/>
          </a:xfrm>
          <a:prstGeom prst="rect">
            <a:avLst/>
          </a:prstGeom>
        </p:spPr>
        <p:txBody>
          <a:bodyPr wrap="none">
            <a:spAutoFit/>
          </a:bodyPr>
          <a:lstStyle/>
          <a:p>
            <a:r>
              <a:rPr lang="en-SG" sz="1400" b="1" dirty="0"/>
              <a:t>Learning Outcome</a:t>
            </a:r>
            <a:endParaRPr lang="en-US" sz="1400" b="1" dirty="0"/>
          </a:p>
        </p:txBody>
      </p:sp>
      <p:sp>
        <p:nvSpPr>
          <p:cNvPr id="10" name="Rectangle 9">
            <a:extLst>
              <a:ext uri="{FF2B5EF4-FFF2-40B4-BE49-F238E27FC236}">
                <a16:creationId xmlns:a16="http://schemas.microsoft.com/office/drawing/2014/main" id="{A8274362-FA2E-E14E-B030-327B5304FF3B}"/>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
        <p:nvSpPr>
          <p:cNvPr id="11" name="Rectangle 10">
            <a:extLst>
              <a:ext uri="{FF2B5EF4-FFF2-40B4-BE49-F238E27FC236}">
                <a16:creationId xmlns:a16="http://schemas.microsoft.com/office/drawing/2014/main" id="{D04227E1-01CD-F444-AE1E-9287A1CF614F}"/>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12" name="Rectangle 11">
            <a:extLst>
              <a:ext uri="{FF2B5EF4-FFF2-40B4-BE49-F238E27FC236}">
                <a16:creationId xmlns:a16="http://schemas.microsoft.com/office/drawing/2014/main" id="{91A447C7-1F30-E949-B7B2-1B789D0F785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13" name="Rectangle 12">
            <a:extLst>
              <a:ext uri="{FF2B5EF4-FFF2-40B4-BE49-F238E27FC236}">
                <a16:creationId xmlns:a16="http://schemas.microsoft.com/office/drawing/2014/main" id="{BFBA4182-ED38-A441-AD63-CDEB13F5AD69}"/>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21" name="Shape 549">
            <a:extLst>
              <a:ext uri="{FF2B5EF4-FFF2-40B4-BE49-F238E27FC236}">
                <a16:creationId xmlns:a16="http://schemas.microsoft.com/office/drawing/2014/main" id="{9BFD45CC-66FF-6C41-8C56-B5356E7E7AA4}"/>
              </a:ext>
            </a:extLst>
          </p:cNvPr>
          <p:cNvSpPr/>
          <p:nvPr/>
        </p:nvSpPr>
        <p:spPr>
          <a:xfrm>
            <a:off x="2348753" y="3893164"/>
            <a:ext cx="7577970" cy="1127071"/>
          </a:xfrm>
          <a:prstGeom prst="roundRect">
            <a:avLst>
              <a:gd name="adj" fmla="val 16667"/>
            </a:avLst>
          </a:prstGeom>
          <a:solidFill>
            <a:schemeClr val="lt2"/>
          </a:solidFill>
          <a:ln>
            <a:noFill/>
          </a:ln>
        </p:spPr>
        <p:txBody>
          <a:bodyPr lIns="91425" tIns="91425" rIns="91425" bIns="91425" anchor="ctr" anchorCtr="0">
            <a:noAutofit/>
          </a:bodyPr>
          <a:lstStyle/>
          <a:p>
            <a:r>
              <a:rPr lang="en-US" dirty="0">
                <a:latin typeface="Open Sans"/>
                <a:ea typeface="Open Sans"/>
                <a:cs typeface="Open Sans"/>
                <a:sym typeface="Open Sans"/>
              </a:rPr>
              <a:t>• Get the user requirements as fast, as thorough as possible </a:t>
            </a:r>
          </a:p>
          <a:p>
            <a:r>
              <a:rPr lang="en-US" dirty="0">
                <a:latin typeface="Open Sans"/>
                <a:ea typeface="Open Sans"/>
                <a:cs typeface="Open Sans"/>
                <a:sym typeface="Open Sans"/>
              </a:rPr>
              <a:t>• 90% of the functions are specified, the rest are exception. So do more</a:t>
            </a:r>
          </a:p>
          <a:p>
            <a:r>
              <a:rPr lang="en-US" dirty="0">
                <a:latin typeface="Open Sans"/>
                <a:ea typeface="Open Sans"/>
                <a:cs typeface="Open Sans"/>
                <a:sym typeface="Open Sans"/>
              </a:rPr>
              <a:t>iteration.</a:t>
            </a:r>
            <a:endParaRPr lang="en" dirty="0">
              <a:latin typeface="Open Sans"/>
              <a:ea typeface="Open Sans"/>
              <a:cs typeface="Open Sans"/>
              <a:sym typeface="Open Sans"/>
            </a:endParaRPr>
          </a:p>
        </p:txBody>
      </p:sp>
      <p:pic>
        <p:nvPicPr>
          <p:cNvPr id="22" name="Picture 21">
            <a:extLst>
              <a:ext uri="{FF2B5EF4-FFF2-40B4-BE49-F238E27FC236}">
                <a16:creationId xmlns:a16="http://schemas.microsoft.com/office/drawing/2014/main" id="{6DB7B9F0-A9C8-6A48-AAF1-47FCCA3E839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8875" b="86125" l="57969" r="76563">
                        <a14:foregroundMark x1="72578" y1="75625" x2="72813" y2="67500"/>
                        <a14:foregroundMark x1="72813" y1="67500" x2="68438" y2="61750"/>
                        <a14:foregroundMark x1="68438" y1="61750" x2="63750" y2="61750"/>
                        <a14:foregroundMark x1="63750" y1="61750" x2="59688" y2="69000"/>
                        <a14:foregroundMark x1="59688" y1="69000" x2="58268" y2="76125"/>
                        <a14:foregroundMark x1="58549" y1="76676" x2="61484" y2="71875"/>
                        <a14:foregroundMark x1="61484" y1="71875" x2="61484" y2="76875"/>
                        <a14:foregroundMark x1="69453" y1="60750" x2="73594" y2="66500"/>
                        <a14:foregroundMark x1="73594" y1="66500" x2="74219" y2="74625"/>
                        <a14:foregroundMark x1="74219" y1="74625" x2="70703" y2="81250"/>
                        <a14:foregroundMark x1="70703" y1="81250" x2="66719" y2="85125"/>
                        <a14:foregroundMark x1="66719" y1="85125" x2="63047" y2="85125"/>
                        <a14:foregroundMark x1="64922" y1="86125" x2="66797" y2="86125"/>
                        <a14:foregroundMark x1="59297" y1="69000" x2="63672" y2="61375"/>
                        <a14:foregroundMark x1="63672" y1="61375" x2="60859" y2="62500"/>
                        <a14:foregroundMark x1="73047" y1="63500" x2="75703" y2="70500"/>
                        <a14:foregroundMark x1="75703" y1="70500" x2="74141" y2="79000"/>
                        <a14:foregroundMark x1="74141" y1="79000" x2="74609" y2="62875"/>
                        <a14:foregroundMark x1="74609" y1="62875" x2="76563" y2="71250"/>
                        <a14:foregroundMark x1="76563" y1="71250" x2="75859" y2="77375"/>
                        <a14:backgroundMark x1="57422" y1="78375" x2="57422" y2="78375"/>
                        <a14:backgroundMark x1="57422" y1="78375" x2="58047" y2="77875"/>
                        <a14:backgroundMark x1="58047" y1="79125" x2="58203" y2="78125"/>
                        <a14:backgroundMark x1="57422" y1="78125" x2="57891" y2="77875"/>
                      </a14:backgroundRemoval>
                    </a14:imgEffect>
                  </a14:imgLayer>
                </a14:imgProps>
              </a:ext>
            </a:extLst>
          </a:blip>
          <a:srcRect l="55993" t="55795" r="22508" b="12914"/>
          <a:stretch/>
        </p:blipFill>
        <p:spPr>
          <a:xfrm>
            <a:off x="9149418" y="3398089"/>
            <a:ext cx="2203185" cy="2004281"/>
          </a:xfrm>
          <a:prstGeom prst="rect">
            <a:avLst/>
          </a:prstGeom>
        </p:spPr>
      </p:pic>
      <p:sp>
        <p:nvSpPr>
          <p:cNvPr id="14" name="Shape 550">
            <a:extLst>
              <a:ext uri="{FF2B5EF4-FFF2-40B4-BE49-F238E27FC236}">
                <a16:creationId xmlns:a16="http://schemas.microsoft.com/office/drawing/2014/main" id="{06AAD243-119B-4540-9B08-E3664B2EE72E}"/>
              </a:ext>
            </a:extLst>
          </p:cNvPr>
          <p:cNvSpPr/>
          <p:nvPr/>
        </p:nvSpPr>
        <p:spPr>
          <a:xfrm>
            <a:off x="2564177" y="1769326"/>
            <a:ext cx="7745235" cy="1297929"/>
          </a:xfrm>
          <a:prstGeom prst="roundRect">
            <a:avLst>
              <a:gd name="adj" fmla="val 16667"/>
            </a:avLst>
          </a:prstGeom>
          <a:solidFill>
            <a:schemeClr val="lt2"/>
          </a:solidFill>
          <a:ln>
            <a:noFill/>
          </a:ln>
        </p:spPr>
        <p:txBody>
          <a:bodyPr lIns="91425" tIns="91425" rIns="91425" bIns="91425" anchor="ctr" anchorCtr="0">
            <a:noAutofit/>
          </a:bodyPr>
          <a:lstStyle/>
          <a:p>
            <a:pPr marL="285744" indent="-285744">
              <a:buFont typeface="Arial"/>
              <a:buChar char="•"/>
            </a:pPr>
            <a:r>
              <a:rPr lang="en-US" dirty="0">
                <a:latin typeface="Open Sans"/>
                <a:ea typeface="Open Sans"/>
                <a:cs typeface="Open Sans"/>
                <a:sym typeface="Open Sans"/>
              </a:rPr>
              <a:t> • User experience is an important factor that will ultimately affect adoption rate and should be constantly considered</a:t>
            </a:r>
          </a:p>
          <a:p>
            <a:pPr marL="285744" indent="-285744">
              <a:buFont typeface="Arial"/>
              <a:buChar char="•"/>
            </a:pPr>
            <a:r>
              <a:rPr lang="en-US" dirty="0">
                <a:latin typeface="Open Sans"/>
                <a:ea typeface="Open Sans"/>
                <a:cs typeface="Open Sans"/>
                <a:sym typeface="Open Sans"/>
              </a:rPr>
              <a:t> • Acquiring practical experience in designing and implementing a system that results in tangible gains for users </a:t>
            </a:r>
            <a:endParaRPr lang="en" dirty="0">
              <a:latin typeface="Open Sans"/>
              <a:ea typeface="Open Sans"/>
              <a:cs typeface="Open Sans"/>
              <a:sym typeface="Open Sans"/>
            </a:endParaRPr>
          </a:p>
        </p:txBody>
      </p:sp>
      <p:pic>
        <p:nvPicPr>
          <p:cNvPr id="17" name="Picture 16">
            <a:extLst>
              <a:ext uri="{FF2B5EF4-FFF2-40B4-BE49-F238E27FC236}">
                <a16:creationId xmlns:a16="http://schemas.microsoft.com/office/drawing/2014/main" id="{7C08F238-2135-B548-A3D8-5943A05DE609}"/>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59000" b="86125" l="21563" r="39844">
                        <a14:foregroundMark x1="21875" y1="78125" x2="21563" y2="70250"/>
                        <a14:foregroundMark x1="21563" y1="70250" x2="22656" y2="77375"/>
                        <a14:foregroundMark x1="24844" y1="68750" x2="28047" y2="63250"/>
                        <a14:foregroundMark x1="28047" y1="63250" x2="33203" y2="61500"/>
                        <a14:foregroundMark x1="33203" y1="61500" x2="27344" y2="59000"/>
                        <a14:foregroundMark x1="27344" y1="59000" x2="28906" y2="60250"/>
                        <a14:foregroundMark x1="33438" y1="60500" x2="34063" y2="60750"/>
                        <a14:foregroundMark x1="25000" y1="63000" x2="25938" y2="61750"/>
                        <a14:foregroundMark x1="32031" y1="85375" x2="32031" y2="86125"/>
                      </a14:backgroundRemoval>
                    </a14:imgEffect>
                  </a14:imgLayer>
                </a14:imgProps>
              </a:ext>
            </a:extLst>
          </a:blip>
          <a:srcRect l="20459" t="56531" r="57939" b="11579"/>
          <a:stretch/>
        </p:blipFill>
        <p:spPr>
          <a:xfrm>
            <a:off x="968184" y="1396992"/>
            <a:ext cx="2213811" cy="2042595"/>
          </a:xfrm>
          <a:prstGeom prst="rect">
            <a:avLst/>
          </a:prstGeom>
        </p:spPr>
      </p:pic>
    </p:spTree>
    <p:extLst>
      <p:ext uri="{BB962C8B-B14F-4D97-AF65-F5344CB8AC3E}">
        <p14:creationId xmlns:p14="http://schemas.microsoft.com/office/powerpoint/2010/main" val="634494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B990F32F-E99B-3648-9026-BD001F824033}"/>
              </a:ext>
            </a:extLst>
          </p:cNvPr>
          <p:cNvPicPr>
            <a:picLocks noChangeAspect="1"/>
          </p:cNvPicPr>
          <p:nvPr/>
        </p:nvPicPr>
        <p:blipFill rotWithShape="1">
          <a:blip r:embed="rId2"/>
          <a:srcRect t="15743" r="-2" b="-2"/>
          <a:stretch/>
        </p:blipFill>
        <p:spPr>
          <a:xfrm>
            <a:off x="4041995"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54" name="Title 1">
            <a:extLst>
              <a:ext uri="{FF2B5EF4-FFF2-40B4-BE49-F238E27FC236}">
                <a16:creationId xmlns:a16="http://schemas.microsoft.com/office/drawing/2014/main" id="{BA951DD6-19DA-6644-8D89-E7BF86ABD8E8}"/>
              </a:ext>
            </a:extLst>
          </p:cNvPr>
          <p:cNvSpPr>
            <a:spLocks noGrp="1"/>
          </p:cNvSpPr>
          <p:nvPr>
            <p:ph type="title"/>
          </p:nvPr>
        </p:nvSpPr>
        <p:spPr>
          <a:xfrm>
            <a:off x="-634735" y="2742574"/>
            <a:ext cx="7432564" cy="1771877"/>
          </a:xfrm>
          <a:prstGeom prst="ellipse">
            <a:avLst/>
          </a:prstGeom>
        </p:spPr>
        <p:txBody>
          <a:bodyPr vert="horz" lIns="91440" tIns="45720" rIns="91440" bIns="45720" rtlCol="0" anchor="t">
            <a:normAutofit/>
          </a:bodyPr>
          <a:lstStyle/>
          <a:p>
            <a:r>
              <a:rPr lang="en-US" sz="6000" b="1" dirty="0">
                <a:solidFill>
                  <a:srgbClr val="000000"/>
                </a:solidFill>
              </a:rPr>
              <a:t>THANK YOU</a:t>
            </a:r>
          </a:p>
        </p:txBody>
      </p:sp>
      <p:cxnSp>
        <p:nvCxnSpPr>
          <p:cNvPr id="62" name="Straight Connector 61">
            <a:extLst>
              <a:ext uri="{FF2B5EF4-FFF2-40B4-BE49-F238E27FC236}">
                <a16:creationId xmlns:a16="http://schemas.microsoft.com/office/drawing/2014/main" id="{4D9D492A-FCB9-D54B-9DA6-AD9C88135131}"/>
              </a:ext>
            </a:extLst>
          </p:cNvPr>
          <p:cNvCxnSpPr>
            <a:cxnSpLocks/>
          </p:cNvCxnSpPr>
          <p:nvPr/>
        </p:nvCxnSpPr>
        <p:spPr>
          <a:xfrm>
            <a:off x="448734" y="4675925"/>
            <a:ext cx="45564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5401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5490797"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TEAM MEMBERS</a:t>
            </a:r>
          </a:p>
        </p:txBody>
      </p:sp>
      <p:pic>
        <p:nvPicPr>
          <p:cNvPr id="10" name="Picture 9">
            <a:extLst>
              <a:ext uri="{FF2B5EF4-FFF2-40B4-BE49-F238E27FC236}">
                <a16:creationId xmlns:a16="http://schemas.microsoft.com/office/drawing/2014/main" id="{5A476EB8-55C8-6946-A612-E86DCA9B4BA1}"/>
              </a:ext>
            </a:extLst>
          </p:cNvPr>
          <p:cNvPicPr>
            <a:picLocks noChangeAspect="1"/>
          </p:cNvPicPr>
          <p:nvPr/>
        </p:nvPicPr>
        <p:blipFill rotWithShape="1">
          <a:blip r:embed="rId3"/>
          <a:srcRect t="17703" b="11579"/>
          <a:stretch/>
        </p:blipFill>
        <p:spPr>
          <a:xfrm>
            <a:off x="1208027" y="1122559"/>
            <a:ext cx="10247999" cy="4529511"/>
          </a:xfrm>
          <a:prstGeom prst="rect">
            <a:avLst/>
          </a:prstGeom>
        </p:spPr>
      </p:pic>
      <p:sp>
        <p:nvSpPr>
          <p:cNvPr id="46" name="TextBox 45">
            <a:extLst>
              <a:ext uri="{FF2B5EF4-FFF2-40B4-BE49-F238E27FC236}">
                <a16:creationId xmlns:a16="http://schemas.microsoft.com/office/drawing/2014/main" id="{7F6574C0-32BA-4748-A5BA-BCC5D9FBFA0D}"/>
              </a:ext>
            </a:extLst>
          </p:cNvPr>
          <p:cNvSpPr txBox="1"/>
          <p:nvPr/>
        </p:nvSpPr>
        <p:spPr>
          <a:xfrm>
            <a:off x="1632392" y="3282042"/>
            <a:ext cx="1947969" cy="646331"/>
          </a:xfrm>
          <a:prstGeom prst="rect">
            <a:avLst/>
          </a:prstGeom>
          <a:noFill/>
        </p:spPr>
        <p:txBody>
          <a:bodyPr wrap="none" rtlCol="0">
            <a:spAutoFit/>
          </a:bodyPr>
          <a:lstStyle/>
          <a:p>
            <a:pPr algn="ctr"/>
            <a:r>
              <a:rPr lang="en-US" sz="1400" b="1" dirty="0">
                <a:latin typeface="Century Gothic"/>
                <a:cs typeface="Century Gothic"/>
              </a:rPr>
              <a:t>JIN LIM</a:t>
            </a:r>
          </a:p>
          <a:p>
            <a:pPr algn="ctr"/>
            <a:r>
              <a:rPr lang="en-US" sz="1100" b="1" dirty="0">
                <a:solidFill>
                  <a:srgbClr val="243D62"/>
                </a:solidFill>
                <a:latin typeface="Century Gothic"/>
                <a:cs typeface="Century Gothic"/>
              </a:rPr>
              <a:t>Back End Developer</a:t>
            </a:r>
          </a:p>
          <a:p>
            <a:pPr algn="ctr"/>
            <a:r>
              <a:rPr lang="en-US" sz="1100" b="1" dirty="0">
                <a:solidFill>
                  <a:schemeClr val="tx1">
                    <a:lumMod val="50000"/>
                    <a:lumOff val="50000"/>
                  </a:schemeClr>
                </a:solidFill>
                <a:latin typeface="Century Gothic"/>
                <a:cs typeface="Century Gothic"/>
              </a:rPr>
              <a:t>Assistant Project Manager</a:t>
            </a:r>
          </a:p>
        </p:txBody>
      </p:sp>
      <p:sp>
        <p:nvSpPr>
          <p:cNvPr id="47" name="TextBox 46">
            <a:extLst>
              <a:ext uri="{FF2B5EF4-FFF2-40B4-BE49-F238E27FC236}">
                <a16:creationId xmlns:a16="http://schemas.microsoft.com/office/drawing/2014/main" id="{CEF3BCD9-5B20-4B4A-BBB1-79B535282946}"/>
              </a:ext>
            </a:extLst>
          </p:cNvPr>
          <p:cNvSpPr txBox="1"/>
          <p:nvPr/>
        </p:nvSpPr>
        <p:spPr>
          <a:xfrm>
            <a:off x="5218719" y="3299149"/>
            <a:ext cx="2198038" cy="646331"/>
          </a:xfrm>
          <a:prstGeom prst="rect">
            <a:avLst/>
          </a:prstGeom>
          <a:noFill/>
        </p:spPr>
        <p:txBody>
          <a:bodyPr wrap="none" rtlCol="0">
            <a:spAutoFit/>
          </a:bodyPr>
          <a:lstStyle/>
          <a:p>
            <a:pPr algn="ctr"/>
            <a:r>
              <a:rPr lang="en-US" sz="1400" b="1" dirty="0">
                <a:latin typeface="Century Gothic"/>
                <a:cs typeface="Century Gothic"/>
              </a:rPr>
              <a:t>ASHLEY TAN WEI ZHENG</a:t>
            </a:r>
          </a:p>
          <a:p>
            <a:pPr algn="ctr"/>
            <a:r>
              <a:rPr lang="en-US" sz="1100" b="1" dirty="0">
                <a:solidFill>
                  <a:srgbClr val="243D62"/>
                </a:solidFill>
                <a:latin typeface="Century Gothic"/>
                <a:cs typeface="Century Gothic"/>
              </a:rPr>
              <a:t>Project Manager</a:t>
            </a:r>
          </a:p>
          <a:p>
            <a:pPr algn="ctr"/>
            <a:r>
              <a:rPr lang="en-US" sz="1100" b="1" dirty="0">
                <a:solidFill>
                  <a:schemeClr val="tx1">
                    <a:lumMod val="50000"/>
                    <a:lumOff val="50000"/>
                  </a:schemeClr>
                </a:solidFill>
                <a:latin typeface="Century Gothic"/>
                <a:cs typeface="Century Gothic"/>
              </a:rPr>
              <a:t>Assistant Quality Assurance</a:t>
            </a:r>
            <a:endParaRPr lang="en-US" sz="1100" b="1" dirty="0">
              <a:solidFill>
                <a:srgbClr val="243D62"/>
              </a:solidFill>
              <a:latin typeface="Century Gothic"/>
              <a:cs typeface="Century Gothic"/>
            </a:endParaRPr>
          </a:p>
        </p:txBody>
      </p:sp>
      <p:sp>
        <p:nvSpPr>
          <p:cNvPr id="48" name="TextBox 47">
            <a:extLst>
              <a:ext uri="{FF2B5EF4-FFF2-40B4-BE49-F238E27FC236}">
                <a16:creationId xmlns:a16="http://schemas.microsoft.com/office/drawing/2014/main" id="{836D02B2-DD3B-8E4A-AC57-2A6702CB73CB}"/>
              </a:ext>
            </a:extLst>
          </p:cNvPr>
          <p:cNvSpPr txBox="1"/>
          <p:nvPr/>
        </p:nvSpPr>
        <p:spPr>
          <a:xfrm>
            <a:off x="3511354" y="5553513"/>
            <a:ext cx="1600118" cy="646331"/>
          </a:xfrm>
          <a:prstGeom prst="rect">
            <a:avLst/>
          </a:prstGeom>
          <a:noFill/>
        </p:spPr>
        <p:txBody>
          <a:bodyPr wrap="none" rtlCol="0">
            <a:spAutoFit/>
          </a:bodyPr>
          <a:lstStyle/>
          <a:p>
            <a:pPr algn="ctr"/>
            <a:r>
              <a:rPr lang="en-US" sz="1400" b="1" dirty="0">
                <a:latin typeface="Century Gothic"/>
                <a:cs typeface="Century Gothic"/>
              </a:rPr>
              <a:t>REGAN SEAH</a:t>
            </a:r>
          </a:p>
          <a:p>
            <a:pPr algn="ctr"/>
            <a:r>
              <a:rPr lang="en-US" sz="1100" b="1" dirty="0">
                <a:solidFill>
                  <a:srgbClr val="243D62"/>
                </a:solidFill>
                <a:latin typeface="Century Gothic"/>
                <a:cs typeface="Century Gothic"/>
              </a:rPr>
              <a:t>Back End Developer</a:t>
            </a:r>
          </a:p>
          <a:p>
            <a:pPr algn="ctr"/>
            <a:r>
              <a:rPr lang="en-US" sz="1100" b="1" dirty="0">
                <a:solidFill>
                  <a:schemeClr val="tx1">
                    <a:lumMod val="50000"/>
                    <a:lumOff val="50000"/>
                  </a:schemeClr>
                </a:solidFill>
                <a:latin typeface="Century Gothic"/>
                <a:cs typeface="Century Gothic"/>
              </a:rPr>
              <a:t>Back End Integration</a:t>
            </a:r>
          </a:p>
        </p:txBody>
      </p:sp>
      <p:sp>
        <p:nvSpPr>
          <p:cNvPr id="49" name="TextBox 48">
            <a:extLst>
              <a:ext uri="{FF2B5EF4-FFF2-40B4-BE49-F238E27FC236}">
                <a16:creationId xmlns:a16="http://schemas.microsoft.com/office/drawing/2014/main" id="{7F688E58-0D8A-534F-854B-F4A7F6236E53}"/>
              </a:ext>
            </a:extLst>
          </p:cNvPr>
          <p:cNvSpPr txBox="1"/>
          <p:nvPr/>
        </p:nvSpPr>
        <p:spPr>
          <a:xfrm>
            <a:off x="7412884" y="5602791"/>
            <a:ext cx="1582484" cy="646331"/>
          </a:xfrm>
          <a:prstGeom prst="rect">
            <a:avLst/>
          </a:prstGeom>
          <a:noFill/>
        </p:spPr>
        <p:txBody>
          <a:bodyPr wrap="none" rtlCol="0">
            <a:spAutoFit/>
          </a:bodyPr>
          <a:lstStyle/>
          <a:p>
            <a:pPr algn="ctr"/>
            <a:r>
              <a:rPr lang="en-US" sz="1400" b="1" dirty="0">
                <a:latin typeface="Century Gothic"/>
                <a:cs typeface="Century Gothic"/>
              </a:rPr>
              <a:t>XU HAONAN</a:t>
            </a:r>
          </a:p>
          <a:p>
            <a:pPr algn="ctr"/>
            <a:r>
              <a:rPr lang="en-US" sz="1100" b="1" dirty="0">
                <a:solidFill>
                  <a:srgbClr val="243D62"/>
                </a:solidFill>
                <a:latin typeface="Century Gothic"/>
                <a:cs typeface="Century Gothic"/>
              </a:rPr>
              <a:t>Front End Lead</a:t>
            </a:r>
          </a:p>
          <a:p>
            <a:pPr algn="ctr"/>
            <a:r>
              <a:rPr lang="en-US" sz="1100" b="1" dirty="0">
                <a:solidFill>
                  <a:schemeClr val="tx1">
                    <a:lumMod val="50000"/>
                    <a:lumOff val="50000"/>
                  </a:schemeClr>
                </a:solidFill>
                <a:latin typeface="Century Gothic"/>
                <a:cs typeface="Century Gothic"/>
              </a:rPr>
              <a:t>Front End Integration</a:t>
            </a:r>
          </a:p>
        </p:txBody>
      </p:sp>
      <p:sp>
        <p:nvSpPr>
          <p:cNvPr id="56" name="TextBox 55">
            <a:extLst>
              <a:ext uri="{FF2B5EF4-FFF2-40B4-BE49-F238E27FC236}">
                <a16:creationId xmlns:a16="http://schemas.microsoft.com/office/drawing/2014/main" id="{8D674837-8A03-1E4B-8F3E-FF55B10B349E}"/>
              </a:ext>
            </a:extLst>
          </p:cNvPr>
          <p:cNvSpPr txBox="1"/>
          <p:nvPr/>
        </p:nvSpPr>
        <p:spPr>
          <a:xfrm>
            <a:off x="9009657" y="3313435"/>
            <a:ext cx="1553630" cy="646331"/>
          </a:xfrm>
          <a:prstGeom prst="rect">
            <a:avLst/>
          </a:prstGeom>
          <a:noFill/>
        </p:spPr>
        <p:txBody>
          <a:bodyPr wrap="none" rtlCol="0">
            <a:spAutoFit/>
          </a:bodyPr>
          <a:lstStyle/>
          <a:p>
            <a:pPr algn="ctr"/>
            <a:r>
              <a:rPr lang="en-US" sz="1400" b="1" dirty="0">
                <a:latin typeface="Century Gothic"/>
                <a:cs typeface="Century Gothic"/>
              </a:rPr>
              <a:t>TAN ZER DONG</a:t>
            </a:r>
          </a:p>
          <a:p>
            <a:pPr algn="ctr"/>
            <a:r>
              <a:rPr lang="en-US" sz="1100" b="1" dirty="0">
                <a:solidFill>
                  <a:srgbClr val="243D62"/>
                </a:solidFill>
                <a:latin typeface="Century Gothic"/>
                <a:cs typeface="Century Gothic"/>
              </a:rPr>
              <a:t>Front End Developer</a:t>
            </a:r>
          </a:p>
          <a:p>
            <a:pPr algn="ctr"/>
            <a:r>
              <a:rPr lang="en-US" sz="1100" b="1" dirty="0">
                <a:solidFill>
                  <a:schemeClr val="tx1">
                    <a:lumMod val="50000"/>
                    <a:lumOff val="50000"/>
                  </a:schemeClr>
                </a:solidFill>
                <a:latin typeface="Century Gothic"/>
                <a:cs typeface="Century Gothic"/>
              </a:rPr>
              <a:t>Quality Assurance</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115370" cy="307777"/>
          </a:xfrm>
          <a:prstGeom prst="rect">
            <a:avLst/>
          </a:prstGeom>
        </p:spPr>
        <p:txBody>
          <a:bodyPr wrap="none">
            <a:spAutoFit/>
          </a:bodyPr>
          <a:lstStyle/>
          <a:p>
            <a:r>
              <a:rPr lang="en-US" sz="1400" b="1" dirty="0"/>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spTree>
    <p:extLst>
      <p:ext uri="{BB962C8B-B14F-4D97-AF65-F5344CB8AC3E}">
        <p14:creationId xmlns:p14="http://schemas.microsoft.com/office/powerpoint/2010/main" val="353047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7910518"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PROJECT STAKEHOLDERS</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115370" cy="307777"/>
          </a:xfrm>
          <a:prstGeom prst="rect">
            <a:avLst/>
          </a:prstGeom>
        </p:spPr>
        <p:txBody>
          <a:bodyPr wrap="none">
            <a:spAutoFit/>
          </a:bodyPr>
          <a:lstStyle/>
          <a:p>
            <a:r>
              <a:rPr lang="en-US" sz="1400" b="1" dirty="0"/>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06850" cy="307777"/>
          </a:xfrm>
          <a:prstGeom prst="rect">
            <a:avLst/>
          </a:prstGeom>
        </p:spPr>
        <p:txBody>
          <a:bodyPr wrap="none">
            <a:spAutoFit/>
          </a:bodyPr>
          <a:lstStyle/>
          <a:p>
            <a:r>
              <a:rPr lang="en-SG" sz="1400" dirty="0">
                <a:solidFill>
                  <a:schemeClr val="bg2">
                    <a:lumMod val="50000"/>
                  </a:schemeClr>
                </a:solidFill>
              </a:rPr>
              <a:t>Problem &amp; Solution</a:t>
            </a:r>
            <a:endParaRPr lang="en-US" sz="1400" dirty="0">
              <a:solidFill>
                <a:schemeClr val="bg2">
                  <a:lumMod val="50000"/>
                </a:schemeClr>
              </a:solidFill>
            </a:endParaRPr>
          </a:p>
        </p:txBody>
      </p:sp>
      <p:pic>
        <p:nvPicPr>
          <p:cNvPr id="3" name="Picture 2">
            <a:extLst>
              <a:ext uri="{FF2B5EF4-FFF2-40B4-BE49-F238E27FC236}">
                <a16:creationId xmlns:a16="http://schemas.microsoft.com/office/drawing/2014/main" id="{35C857FF-9BB0-214B-8EF8-035AF9E93D52}"/>
              </a:ext>
            </a:extLst>
          </p:cNvPr>
          <p:cNvPicPr>
            <a:picLocks noChangeAspect="1"/>
          </p:cNvPicPr>
          <p:nvPr/>
        </p:nvPicPr>
        <p:blipFill>
          <a:blip r:embed="rId3"/>
          <a:stretch>
            <a:fillRect/>
          </a:stretch>
        </p:blipFill>
        <p:spPr>
          <a:xfrm>
            <a:off x="677827" y="1222449"/>
            <a:ext cx="1448803" cy="1448803"/>
          </a:xfrm>
          <a:prstGeom prst="rect">
            <a:avLst/>
          </a:prstGeom>
        </p:spPr>
      </p:pic>
      <p:sp>
        <p:nvSpPr>
          <p:cNvPr id="5" name="Rectangle 4">
            <a:extLst>
              <a:ext uri="{FF2B5EF4-FFF2-40B4-BE49-F238E27FC236}">
                <a16:creationId xmlns:a16="http://schemas.microsoft.com/office/drawing/2014/main" id="{DB1FB9F6-89D3-704C-97A6-3D577221D255}"/>
              </a:ext>
            </a:extLst>
          </p:cNvPr>
          <p:cNvSpPr/>
          <p:nvPr/>
        </p:nvSpPr>
        <p:spPr>
          <a:xfrm>
            <a:off x="2564178" y="1614863"/>
            <a:ext cx="1640193" cy="523220"/>
          </a:xfrm>
          <a:prstGeom prst="rect">
            <a:avLst/>
          </a:prstGeom>
        </p:spPr>
        <p:txBody>
          <a:bodyPr wrap="none">
            <a:spAutoFit/>
          </a:bodyPr>
          <a:lstStyle/>
          <a:p>
            <a:r>
              <a:rPr lang="en-SG" sz="2800" b="1" dirty="0">
                <a:solidFill>
                  <a:srgbClr val="191919"/>
                </a:solidFill>
                <a:latin typeface="Century Gothic"/>
                <a:ea typeface="Kozuka Gothic Pr6N EL" panose="020B0200000000000000" pitchFamily="34" charset="-128"/>
                <a:cs typeface="Century Gothic"/>
              </a:rPr>
              <a:t>Students</a:t>
            </a:r>
            <a:endParaRPr lang="en-US" sz="2800" b="1" dirty="0"/>
          </a:p>
        </p:txBody>
      </p:sp>
      <p:pic>
        <p:nvPicPr>
          <p:cNvPr id="22" name="Picture 21">
            <a:extLst>
              <a:ext uri="{FF2B5EF4-FFF2-40B4-BE49-F238E27FC236}">
                <a16:creationId xmlns:a16="http://schemas.microsoft.com/office/drawing/2014/main" id="{30AD8803-758C-9048-9B19-3E076F038F4F}"/>
              </a:ext>
            </a:extLst>
          </p:cNvPr>
          <p:cNvPicPr>
            <a:picLocks noChangeAspect="1"/>
          </p:cNvPicPr>
          <p:nvPr/>
        </p:nvPicPr>
        <p:blipFill rotWithShape="1">
          <a:blip r:embed="rId4"/>
          <a:srcRect t="-3604" r="-1229" b="-11369"/>
          <a:stretch/>
        </p:blipFill>
        <p:spPr>
          <a:xfrm>
            <a:off x="677827" y="2879929"/>
            <a:ext cx="1479996" cy="135607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Rectangle 22">
            <a:extLst>
              <a:ext uri="{FF2B5EF4-FFF2-40B4-BE49-F238E27FC236}">
                <a16:creationId xmlns:a16="http://schemas.microsoft.com/office/drawing/2014/main" id="{5C017240-B59E-CD41-90BA-4D2E24B7B780}"/>
              </a:ext>
            </a:extLst>
          </p:cNvPr>
          <p:cNvSpPr/>
          <p:nvPr/>
        </p:nvSpPr>
        <p:spPr>
          <a:xfrm>
            <a:off x="695963" y="4491002"/>
            <a:ext cx="5756480" cy="68192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625666D5-5C5D-094F-8442-139A39FA48FB}"/>
              </a:ext>
            </a:extLst>
          </p:cNvPr>
          <p:cNvPicPr>
            <a:picLocks noChangeAspect="1"/>
          </p:cNvPicPr>
          <p:nvPr/>
        </p:nvPicPr>
        <p:blipFill rotWithShape="1">
          <a:blip r:embed="rId5"/>
          <a:srcRect l="-15505" t="-6037" r="-13980" b="-10075"/>
          <a:stretch/>
        </p:blipFill>
        <p:spPr>
          <a:xfrm>
            <a:off x="812229" y="4450874"/>
            <a:ext cx="1314400" cy="1281812"/>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Rectangle 24">
            <a:extLst>
              <a:ext uri="{FF2B5EF4-FFF2-40B4-BE49-F238E27FC236}">
                <a16:creationId xmlns:a16="http://schemas.microsoft.com/office/drawing/2014/main" id="{2ED3EA04-7818-694A-9A20-F14082F8A907}"/>
              </a:ext>
            </a:extLst>
          </p:cNvPr>
          <p:cNvSpPr/>
          <p:nvPr/>
        </p:nvSpPr>
        <p:spPr>
          <a:xfrm>
            <a:off x="2564179" y="3193372"/>
            <a:ext cx="5865708" cy="523220"/>
          </a:xfrm>
          <a:prstGeom prst="rect">
            <a:avLst/>
          </a:prstGeom>
        </p:spPr>
        <p:txBody>
          <a:bodyPr wrap="none">
            <a:spAutoFit/>
          </a:bodyPr>
          <a:lstStyle/>
          <a:p>
            <a:r>
              <a:rPr lang="en-SG" sz="2800" b="1" dirty="0">
                <a:solidFill>
                  <a:srgbClr val="191919"/>
                </a:solidFill>
                <a:latin typeface="Century Gothic"/>
                <a:ea typeface="Kozuka Gothic Pr6N EL" panose="020B0200000000000000" pitchFamily="34" charset="-128"/>
                <a:cs typeface="Century Gothic"/>
              </a:rPr>
              <a:t>Living Analytics Research Centre</a:t>
            </a:r>
            <a:endParaRPr lang="en-US" sz="2800" b="1" dirty="0"/>
          </a:p>
        </p:txBody>
      </p:sp>
      <p:sp>
        <p:nvSpPr>
          <p:cNvPr id="26" name="Rectangle 25">
            <a:extLst>
              <a:ext uri="{FF2B5EF4-FFF2-40B4-BE49-F238E27FC236}">
                <a16:creationId xmlns:a16="http://schemas.microsoft.com/office/drawing/2014/main" id="{41A3B071-C6D3-D742-A94F-BA4E207F30E6}"/>
              </a:ext>
            </a:extLst>
          </p:cNvPr>
          <p:cNvSpPr/>
          <p:nvPr/>
        </p:nvSpPr>
        <p:spPr>
          <a:xfrm>
            <a:off x="2564179" y="4741249"/>
            <a:ext cx="8505855" cy="523220"/>
          </a:xfrm>
          <a:prstGeom prst="rect">
            <a:avLst/>
          </a:prstGeom>
        </p:spPr>
        <p:txBody>
          <a:bodyPr wrap="none">
            <a:spAutoFit/>
          </a:bodyPr>
          <a:lstStyle/>
          <a:p>
            <a:r>
              <a:rPr lang="en-SG" sz="2800" b="1" dirty="0">
                <a:solidFill>
                  <a:srgbClr val="191919"/>
                </a:solidFill>
                <a:latin typeface="Century Gothic"/>
                <a:ea typeface="Kozuka Gothic Pr6N EL" panose="020B0200000000000000" pitchFamily="34" charset="-128"/>
                <a:cs typeface="Century Gothic"/>
              </a:rPr>
              <a:t>SMU School of Information System Management</a:t>
            </a:r>
            <a:endParaRPr lang="en-US" sz="2800" b="1" dirty="0"/>
          </a:p>
        </p:txBody>
      </p:sp>
      <p:sp>
        <p:nvSpPr>
          <p:cNvPr id="31" name="Rectangle 30">
            <a:extLst>
              <a:ext uri="{FF2B5EF4-FFF2-40B4-BE49-F238E27FC236}">
                <a16:creationId xmlns:a16="http://schemas.microsoft.com/office/drawing/2014/main" id="{C0C078A3-329A-0A45-908E-863F3680812F}"/>
              </a:ext>
            </a:extLst>
          </p:cNvPr>
          <p:cNvSpPr/>
          <p:nvPr/>
        </p:nvSpPr>
        <p:spPr>
          <a:xfrm>
            <a:off x="812229" y="5806111"/>
            <a:ext cx="5756480" cy="68192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1771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B990F32F-E99B-3648-9026-BD001F824033}"/>
              </a:ext>
            </a:extLst>
          </p:cNvPr>
          <p:cNvPicPr>
            <a:picLocks noChangeAspect="1"/>
          </p:cNvPicPr>
          <p:nvPr/>
        </p:nvPicPr>
        <p:blipFill rotWithShape="1">
          <a:blip r:embed="rId2"/>
          <a:srcRect t="15743" r="-2" b="-2"/>
          <a:stretch/>
        </p:blipFill>
        <p:spPr>
          <a:xfrm>
            <a:off x="4041995"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27" name="Isosceles Triangle 24">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1"/>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Title 1">
            <a:extLst>
              <a:ext uri="{FF2B5EF4-FFF2-40B4-BE49-F238E27FC236}">
                <a16:creationId xmlns:a16="http://schemas.microsoft.com/office/drawing/2014/main" id="{BA951DD6-19DA-6644-8D89-E7BF86ABD8E8}"/>
              </a:ext>
            </a:extLst>
          </p:cNvPr>
          <p:cNvSpPr>
            <a:spLocks noGrp="1"/>
          </p:cNvSpPr>
          <p:nvPr>
            <p:ph type="title"/>
          </p:nvPr>
        </p:nvSpPr>
        <p:spPr>
          <a:xfrm>
            <a:off x="-650777" y="2405690"/>
            <a:ext cx="7432564" cy="1771877"/>
          </a:xfrm>
          <a:prstGeom prst="ellipse">
            <a:avLst/>
          </a:prstGeom>
        </p:spPr>
        <p:txBody>
          <a:bodyPr vert="horz" lIns="91440" tIns="45720" rIns="91440" bIns="45720" rtlCol="0" anchor="t">
            <a:normAutofit fontScale="90000"/>
          </a:bodyPr>
          <a:lstStyle/>
          <a:p>
            <a:r>
              <a:rPr lang="en-US" sz="6000" b="1" dirty="0">
                <a:solidFill>
                  <a:srgbClr val="000000"/>
                </a:solidFill>
              </a:rPr>
              <a:t>PROBLEM &amp; SOLUTION</a:t>
            </a:r>
          </a:p>
        </p:txBody>
      </p:sp>
      <p:sp>
        <p:nvSpPr>
          <p:cNvPr id="55" name="Title 1">
            <a:extLst>
              <a:ext uri="{FF2B5EF4-FFF2-40B4-BE49-F238E27FC236}">
                <a16:creationId xmlns:a16="http://schemas.microsoft.com/office/drawing/2014/main" id="{862073D0-4E60-B841-9C47-A7DAF6F62054}"/>
              </a:ext>
            </a:extLst>
          </p:cNvPr>
          <p:cNvSpPr txBox="1">
            <a:spLocks/>
          </p:cNvSpPr>
          <p:nvPr/>
        </p:nvSpPr>
        <p:spPr>
          <a:xfrm>
            <a:off x="-650777" y="4675925"/>
            <a:ext cx="7046089" cy="1297115"/>
          </a:xfrm>
          <a:prstGeom prst="ellipse">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0000"/>
                </a:solidFill>
              </a:rPr>
              <a:t>Problem. Workflows. Solution. Technologies.</a:t>
            </a:r>
            <a:endParaRPr lang="en-US" sz="1400" b="1" dirty="0">
              <a:solidFill>
                <a:srgbClr val="000000"/>
              </a:solidFill>
            </a:endParaRPr>
          </a:p>
        </p:txBody>
      </p:sp>
      <p:cxnSp>
        <p:nvCxnSpPr>
          <p:cNvPr id="62" name="Straight Connector 61">
            <a:extLst>
              <a:ext uri="{FF2B5EF4-FFF2-40B4-BE49-F238E27FC236}">
                <a16:creationId xmlns:a16="http://schemas.microsoft.com/office/drawing/2014/main" id="{4D9D492A-FCB9-D54B-9DA6-AD9C88135131}"/>
              </a:ext>
            </a:extLst>
          </p:cNvPr>
          <p:cNvCxnSpPr>
            <a:cxnSpLocks/>
          </p:cNvCxnSpPr>
          <p:nvPr/>
        </p:nvCxnSpPr>
        <p:spPr>
          <a:xfrm>
            <a:off x="448734" y="4675925"/>
            <a:ext cx="45564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8690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7026444"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PROBLEM STATEMENT</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44425" cy="307777"/>
          </a:xfrm>
          <a:prstGeom prst="rect">
            <a:avLst/>
          </a:prstGeom>
        </p:spPr>
        <p:txBody>
          <a:bodyPr wrap="none">
            <a:spAutoFit/>
          </a:bodyPr>
          <a:lstStyle/>
          <a:p>
            <a:r>
              <a:rPr lang="en-SG" sz="1400" b="1" dirty="0"/>
              <a:t>Problem &amp; Solution</a:t>
            </a:r>
            <a:endParaRPr lang="en-US" sz="1400" b="1" dirty="0"/>
          </a:p>
        </p:txBody>
      </p:sp>
      <p:pic>
        <p:nvPicPr>
          <p:cNvPr id="8" name="Picture 7">
            <a:extLst>
              <a:ext uri="{FF2B5EF4-FFF2-40B4-BE49-F238E27FC236}">
                <a16:creationId xmlns:a16="http://schemas.microsoft.com/office/drawing/2014/main" id="{F9C40C1E-1C0D-844F-A2D1-CA988495BBC5}"/>
              </a:ext>
            </a:extLst>
          </p:cNvPr>
          <p:cNvPicPr>
            <a:picLocks noChangeAspect="1"/>
          </p:cNvPicPr>
          <p:nvPr/>
        </p:nvPicPr>
        <p:blipFill>
          <a:blip r:embed="rId3"/>
          <a:stretch>
            <a:fillRect/>
          </a:stretch>
        </p:blipFill>
        <p:spPr>
          <a:xfrm>
            <a:off x="933424" y="1261403"/>
            <a:ext cx="1408723" cy="1408723"/>
          </a:xfrm>
          <a:prstGeom prst="rect">
            <a:avLst/>
          </a:prstGeom>
        </p:spPr>
      </p:pic>
      <p:sp>
        <p:nvSpPr>
          <p:cNvPr id="27" name="Rectangle 26">
            <a:extLst>
              <a:ext uri="{FF2B5EF4-FFF2-40B4-BE49-F238E27FC236}">
                <a16:creationId xmlns:a16="http://schemas.microsoft.com/office/drawing/2014/main" id="{79E8198A-0975-464C-B86C-EEF0088958EC}"/>
              </a:ext>
            </a:extLst>
          </p:cNvPr>
          <p:cNvSpPr/>
          <p:nvPr/>
        </p:nvSpPr>
        <p:spPr>
          <a:xfrm>
            <a:off x="3112167" y="1734931"/>
            <a:ext cx="184731" cy="461665"/>
          </a:xfrm>
          <a:prstGeom prst="rect">
            <a:avLst/>
          </a:prstGeom>
        </p:spPr>
        <p:txBody>
          <a:bodyPr wrap="none">
            <a:spAutoFit/>
          </a:bodyPr>
          <a:lstStyle/>
          <a:p>
            <a:endParaRPr lang="en-US" sz="2400" b="1" dirty="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AE7403C5-22CB-BE48-887E-EFB28B6D3423}"/>
              </a:ext>
            </a:extLst>
          </p:cNvPr>
          <p:cNvPicPr>
            <a:picLocks noChangeAspect="1"/>
          </p:cNvPicPr>
          <p:nvPr/>
        </p:nvPicPr>
        <p:blipFill>
          <a:blip r:embed="rId4"/>
          <a:stretch>
            <a:fillRect/>
          </a:stretch>
        </p:blipFill>
        <p:spPr>
          <a:xfrm>
            <a:off x="123655" y="2643631"/>
            <a:ext cx="3028259" cy="1703396"/>
          </a:xfrm>
          <a:prstGeom prst="rect">
            <a:avLst/>
          </a:prstGeom>
        </p:spPr>
      </p:pic>
      <p:sp>
        <p:nvSpPr>
          <p:cNvPr id="29" name="Rectangle 28">
            <a:extLst>
              <a:ext uri="{FF2B5EF4-FFF2-40B4-BE49-F238E27FC236}">
                <a16:creationId xmlns:a16="http://schemas.microsoft.com/office/drawing/2014/main" id="{6EAA57A5-66AB-B644-A58D-19229358F197}"/>
              </a:ext>
            </a:extLst>
          </p:cNvPr>
          <p:cNvSpPr/>
          <p:nvPr/>
        </p:nvSpPr>
        <p:spPr>
          <a:xfrm>
            <a:off x="3112167" y="3357265"/>
            <a:ext cx="184731" cy="461665"/>
          </a:xfrm>
          <a:prstGeom prst="rect">
            <a:avLst/>
          </a:prstGeom>
        </p:spPr>
        <p:txBody>
          <a:bodyPr wrap="none">
            <a:spAutoFit/>
          </a:bodyPr>
          <a:lstStyle/>
          <a:p>
            <a:endParaRPr lang="en-US" sz="2400" b="1"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B78C096-4EAB-3244-A456-29413B1C1A96}"/>
              </a:ext>
            </a:extLst>
          </p:cNvPr>
          <p:cNvPicPr>
            <a:picLocks noChangeAspect="1"/>
          </p:cNvPicPr>
          <p:nvPr/>
        </p:nvPicPr>
        <p:blipFill rotWithShape="1">
          <a:blip r:embed="rId5"/>
          <a:srcRect l="6820" t="11182" r="67186" b="54933"/>
          <a:stretch/>
        </p:blipFill>
        <p:spPr>
          <a:xfrm>
            <a:off x="868271" y="4532150"/>
            <a:ext cx="1539025" cy="1385285"/>
          </a:xfrm>
          <a:prstGeom prst="rect">
            <a:avLst/>
          </a:prstGeom>
        </p:spPr>
      </p:pic>
      <p:sp>
        <p:nvSpPr>
          <p:cNvPr id="30" name="Shape 550">
            <a:extLst>
              <a:ext uri="{FF2B5EF4-FFF2-40B4-BE49-F238E27FC236}">
                <a16:creationId xmlns:a16="http://schemas.microsoft.com/office/drawing/2014/main" id="{E903E660-35DA-AD49-BE6E-FFE6CEC089A4}"/>
              </a:ext>
            </a:extLst>
          </p:cNvPr>
          <p:cNvSpPr/>
          <p:nvPr/>
        </p:nvSpPr>
        <p:spPr>
          <a:xfrm>
            <a:off x="2972826" y="4637619"/>
            <a:ext cx="8328295" cy="1074677"/>
          </a:xfrm>
          <a:prstGeom prst="roundRect">
            <a:avLst>
              <a:gd name="adj" fmla="val 16667"/>
            </a:avLst>
          </a:prstGeom>
          <a:solidFill>
            <a:schemeClr val="lt2"/>
          </a:solidFill>
          <a:ln>
            <a:noFill/>
          </a:ln>
        </p:spPr>
        <p:txBody>
          <a:bodyPr lIns="91425" tIns="91425" rIns="91425" bIns="91425" anchor="ctr" anchorCtr="0">
            <a:noAutofit/>
          </a:bodyPr>
          <a:lstStyle/>
          <a:p>
            <a:pPr algn="ctr"/>
            <a:r>
              <a:rPr lang="en-SG" sz="2300" b="1" dirty="0">
                <a:solidFill>
                  <a:srgbClr val="191919"/>
                </a:solidFill>
                <a:latin typeface="Calibri" panose="020F0502020204030204" pitchFamily="34" charset="0"/>
                <a:ea typeface="Kozuka Gothic Pr6N EL" panose="020B0200000000000000" pitchFamily="34" charset="-128"/>
                <a:cs typeface="Calibri" panose="020F0502020204030204" pitchFamily="34" charset="0"/>
              </a:rPr>
              <a:t>Current resources (DKHMCC, </a:t>
            </a:r>
            <a:r>
              <a:rPr lang="en-SG" sz="2300" b="1" dirty="0" err="1">
                <a:solidFill>
                  <a:srgbClr val="191919"/>
                </a:solidFill>
                <a:latin typeface="Calibri" panose="020F0502020204030204" pitchFamily="34" charset="0"/>
                <a:ea typeface="Kozuka Gothic Pr6N EL" panose="020B0200000000000000" pitchFamily="34" charset="-128"/>
                <a:cs typeface="Calibri" panose="020F0502020204030204" pitchFamily="34" charset="0"/>
              </a:rPr>
              <a:t>OnTrac</a:t>
            </a:r>
            <a:r>
              <a:rPr lang="en-SG" sz="2300" b="1" dirty="0">
                <a:solidFill>
                  <a:srgbClr val="191919"/>
                </a:solidFill>
                <a:latin typeface="Calibri" panose="020F0502020204030204" pitchFamily="34" charset="0"/>
                <a:ea typeface="Kozuka Gothic Pr6N EL" panose="020B0200000000000000" pitchFamily="34" charset="-128"/>
                <a:cs typeface="Calibri" panose="020F0502020204030204" pitchFamily="34" charset="0"/>
              </a:rPr>
              <a:t>, online research) take a lot of time and/or do not specifically provide a guided roadmap</a:t>
            </a:r>
            <a:endParaRPr lang="en-US" sz="2300" b="1" dirty="0">
              <a:latin typeface="Calibri" panose="020F0502020204030204" pitchFamily="34" charset="0"/>
              <a:cs typeface="Calibri" panose="020F0502020204030204" pitchFamily="34" charset="0"/>
            </a:endParaRPr>
          </a:p>
        </p:txBody>
      </p:sp>
      <p:sp>
        <p:nvSpPr>
          <p:cNvPr id="32" name="Shape 550">
            <a:extLst>
              <a:ext uri="{FF2B5EF4-FFF2-40B4-BE49-F238E27FC236}">
                <a16:creationId xmlns:a16="http://schemas.microsoft.com/office/drawing/2014/main" id="{8251B67C-F2A3-4846-881B-C991DF46D709}"/>
              </a:ext>
            </a:extLst>
          </p:cNvPr>
          <p:cNvSpPr/>
          <p:nvPr/>
        </p:nvSpPr>
        <p:spPr>
          <a:xfrm>
            <a:off x="2972826" y="3066673"/>
            <a:ext cx="8328295" cy="908700"/>
          </a:xfrm>
          <a:prstGeom prst="roundRect">
            <a:avLst>
              <a:gd name="adj" fmla="val 16667"/>
            </a:avLst>
          </a:prstGeom>
          <a:solidFill>
            <a:schemeClr val="lt2"/>
          </a:solidFill>
          <a:ln>
            <a:noFill/>
          </a:ln>
        </p:spPr>
        <p:txBody>
          <a:bodyPr lIns="91425" tIns="91425" rIns="91425" bIns="91425" anchor="ctr" anchorCtr="0">
            <a:noAutofit/>
          </a:bodyPr>
          <a:lstStyle/>
          <a:p>
            <a:pPr algn="ctr"/>
            <a:r>
              <a:rPr lang="en-SG" sz="2400" b="1" dirty="0">
                <a:solidFill>
                  <a:srgbClr val="191919"/>
                </a:solidFill>
                <a:latin typeface="Calibri" panose="020F0502020204030204" pitchFamily="34" charset="0"/>
                <a:ea typeface="Kozuka Gothic Pr6N EL" panose="020B0200000000000000" pitchFamily="34" charset="-128"/>
                <a:cs typeface="Calibri" panose="020F0502020204030204" pitchFamily="34" charset="0"/>
              </a:rPr>
              <a:t>It is a daunting task for students and young adults alike</a:t>
            </a:r>
            <a:endParaRPr lang="en-US" sz="2400" b="1" dirty="0">
              <a:latin typeface="Calibri" panose="020F0502020204030204" pitchFamily="34" charset="0"/>
              <a:cs typeface="Calibri" panose="020F0502020204030204" pitchFamily="34" charset="0"/>
            </a:endParaRPr>
          </a:p>
        </p:txBody>
      </p:sp>
      <p:sp>
        <p:nvSpPr>
          <p:cNvPr id="33" name="Shape 550">
            <a:extLst>
              <a:ext uri="{FF2B5EF4-FFF2-40B4-BE49-F238E27FC236}">
                <a16:creationId xmlns:a16="http://schemas.microsoft.com/office/drawing/2014/main" id="{27AE8749-BA28-E740-9B72-CC3C92BEF71F}"/>
              </a:ext>
            </a:extLst>
          </p:cNvPr>
          <p:cNvSpPr/>
          <p:nvPr/>
        </p:nvSpPr>
        <p:spPr>
          <a:xfrm>
            <a:off x="2972826" y="1458899"/>
            <a:ext cx="8328295" cy="908700"/>
          </a:xfrm>
          <a:prstGeom prst="roundRect">
            <a:avLst>
              <a:gd name="adj" fmla="val 16667"/>
            </a:avLst>
          </a:prstGeom>
          <a:solidFill>
            <a:schemeClr val="lt2"/>
          </a:solidFill>
          <a:ln>
            <a:noFill/>
          </a:ln>
        </p:spPr>
        <p:txBody>
          <a:bodyPr lIns="91425" tIns="91425" rIns="91425" bIns="91425" anchor="ctr" anchorCtr="0">
            <a:noAutofit/>
          </a:bodyPr>
          <a:lstStyle/>
          <a:p>
            <a:pPr algn="ctr"/>
            <a:r>
              <a:rPr lang="en-SG" sz="2400" b="1" dirty="0">
                <a:solidFill>
                  <a:srgbClr val="191919"/>
                </a:solidFill>
                <a:latin typeface="Calibri" panose="020F0502020204030204" pitchFamily="34" charset="0"/>
                <a:ea typeface="Kozuka Gothic Pr6N EL" panose="020B0200000000000000" pitchFamily="34" charset="-128"/>
                <a:cs typeface="Calibri" panose="020F0502020204030204" pitchFamily="34" charset="0"/>
              </a:rPr>
              <a:t>Career planning is an important life milestone</a:t>
            </a: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934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5490798"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MISSION</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44425" cy="307777"/>
          </a:xfrm>
          <a:prstGeom prst="rect">
            <a:avLst/>
          </a:prstGeom>
        </p:spPr>
        <p:txBody>
          <a:bodyPr wrap="none">
            <a:spAutoFit/>
          </a:bodyPr>
          <a:lstStyle/>
          <a:p>
            <a:r>
              <a:rPr lang="en-SG" sz="1400" b="1" dirty="0"/>
              <a:t>Problem &amp; Solution</a:t>
            </a:r>
            <a:endParaRPr lang="en-US" sz="1400" b="1" dirty="0"/>
          </a:p>
        </p:txBody>
      </p:sp>
      <p:sp>
        <p:nvSpPr>
          <p:cNvPr id="27" name="Rectangle 26">
            <a:extLst>
              <a:ext uri="{FF2B5EF4-FFF2-40B4-BE49-F238E27FC236}">
                <a16:creationId xmlns:a16="http://schemas.microsoft.com/office/drawing/2014/main" id="{BDC3F700-973B-4F7F-905C-0912227723BF}"/>
              </a:ext>
            </a:extLst>
          </p:cNvPr>
          <p:cNvSpPr/>
          <p:nvPr/>
        </p:nvSpPr>
        <p:spPr>
          <a:xfrm>
            <a:off x="1182328" y="3747451"/>
            <a:ext cx="9827343" cy="271312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50000"/>
              </a:lnSpc>
            </a:pPr>
            <a:r>
              <a:rPr lang="en-SG" sz="2000" dirty="0">
                <a:solidFill>
                  <a:schemeClr val="tx1"/>
                </a:solidFill>
              </a:rPr>
              <a:t>Track2Career is spearheaded by SMU’s very own School of Information Systems (SIS).</a:t>
            </a:r>
          </a:p>
          <a:p>
            <a:pPr algn="ctr">
              <a:lnSpc>
                <a:spcPct val="150000"/>
              </a:lnSpc>
            </a:pPr>
            <a:endParaRPr lang="en-SG" sz="1400" dirty="0">
              <a:solidFill>
                <a:schemeClr val="tx1"/>
              </a:solidFill>
            </a:endParaRPr>
          </a:p>
          <a:p>
            <a:pPr algn="ctr">
              <a:lnSpc>
                <a:spcPct val="150000"/>
              </a:lnSpc>
            </a:pPr>
            <a:r>
              <a:rPr lang="en-SG" sz="2000" dirty="0">
                <a:solidFill>
                  <a:schemeClr val="tx1"/>
                </a:solidFill>
              </a:rPr>
              <a:t>SIS understands that career-planning is a daunting task to young adults and working professionals alike. The development of Track2Career will equip users with a powerful tool that demystifies and simplifies the career-planning process.</a:t>
            </a:r>
            <a:endParaRPr lang="en-SG" dirty="0">
              <a:solidFill>
                <a:schemeClr val="bg1">
                  <a:lumMod val="75000"/>
                </a:schemeClr>
              </a:solidFill>
            </a:endParaRPr>
          </a:p>
          <a:p>
            <a:pPr algn="ctr">
              <a:lnSpc>
                <a:spcPct val="150000"/>
              </a:lnSpc>
            </a:pPr>
            <a:r>
              <a:rPr lang="en-SG" dirty="0">
                <a:solidFill>
                  <a:schemeClr val="bg1">
                    <a:lumMod val="75000"/>
                  </a:schemeClr>
                </a:solidFill>
              </a:rPr>
              <a:t> </a:t>
            </a:r>
          </a:p>
        </p:txBody>
      </p:sp>
      <p:pic>
        <p:nvPicPr>
          <p:cNvPr id="3" name="Picture 2">
            <a:extLst>
              <a:ext uri="{FF2B5EF4-FFF2-40B4-BE49-F238E27FC236}">
                <a16:creationId xmlns:a16="http://schemas.microsoft.com/office/drawing/2014/main" id="{D029A7F1-E1DD-C943-984B-8B61E8DAE346}"/>
              </a:ext>
            </a:extLst>
          </p:cNvPr>
          <p:cNvPicPr>
            <a:picLocks noChangeAspect="1"/>
          </p:cNvPicPr>
          <p:nvPr/>
        </p:nvPicPr>
        <p:blipFill>
          <a:blip r:embed="rId3"/>
          <a:stretch>
            <a:fillRect/>
          </a:stretch>
        </p:blipFill>
        <p:spPr>
          <a:xfrm>
            <a:off x="2908723" y="1073223"/>
            <a:ext cx="6374551" cy="2139111"/>
          </a:xfrm>
          <a:prstGeom prst="rect">
            <a:avLst/>
          </a:prstGeom>
        </p:spPr>
      </p:pic>
      <p:sp>
        <p:nvSpPr>
          <p:cNvPr id="2" name="Rectangle 1">
            <a:extLst>
              <a:ext uri="{FF2B5EF4-FFF2-40B4-BE49-F238E27FC236}">
                <a16:creationId xmlns:a16="http://schemas.microsoft.com/office/drawing/2014/main" id="{FFF6000A-13EC-8D47-92F9-457228F86B6E}"/>
              </a:ext>
            </a:extLst>
          </p:cNvPr>
          <p:cNvSpPr/>
          <p:nvPr/>
        </p:nvSpPr>
        <p:spPr>
          <a:xfrm>
            <a:off x="2876589" y="3129641"/>
            <a:ext cx="2664029" cy="584775"/>
          </a:xfrm>
          <a:prstGeom prst="rect">
            <a:avLst/>
          </a:prstGeom>
        </p:spPr>
        <p:txBody>
          <a:bodyPr wrap="square">
            <a:spAutoFit/>
          </a:bodyPr>
          <a:lstStyle/>
          <a:p>
            <a:pPr algn="ctr"/>
            <a:r>
              <a:rPr lang="en-US" b="1" dirty="0">
                <a:solidFill>
                  <a:schemeClr val="accent1">
                    <a:lumMod val="75000"/>
                  </a:schemeClr>
                </a:solidFill>
                <a:latin typeface="Century Gothic"/>
                <a:cs typeface="Century Gothic"/>
              </a:rPr>
              <a:t>CELINA KOH</a:t>
            </a:r>
          </a:p>
          <a:p>
            <a:pPr algn="ctr"/>
            <a:r>
              <a:rPr lang="en-US" sz="1400" b="1" dirty="0">
                <a:solidFill>
                  <a:schemeClr val="tx1">
                    <a:lumMod val="50000"/>
                    <a:lumOff val="50000"/>
                  </a:schemeClr>
                </a:solidFill>
                <a:latin typeface="Century Gothic"/>
              </a:rPr>
              <a:t>Career Strategist</a:t>
            </a:r>
            <a:endParaRPr lang="en-US" sz="1400" b="1" dirty="0">
              <a:solidFill>
                <a:srgbClr val="243D62"/>
              </a:solidFill>
              <a:latin typeface="Century Gothic"/>
              <a:cs typeface="Century Gothic"/>
            </a:endParaRPr>
          </a:p>
        </p:txBody>
      </p:sp>
      <p:sp>
        <p:nvSpPr>
          <p:cNvPr id="13" name="Rectangle 12">
            <a:extLst>
              <a:ext uri="{FF2B5EF4-FFF2-40B4-BE49-F238E27FC236}">
                <a16:creationId xmlns:a16="http://schemas.microsoft.com/office/drawing/2014/main" id="{8A30D471-A686-FD46-8207-C3FB3667A04B}"/>
              </a:ext>
            </a:extLst>
          </p:cNvPr>
          <p:cNvSpPr/>
          <p:nvPr/>
        </p:nvSpPr>
        <p:spPr>
          <a:xfrm>
            <a:off x="6673032" y="3129641"/>
            <a:ext cx="2664029" cy="584775"/>
          </a:xfrm>
          <a:prstGeom prst="rect">
            <a:avLst/>
          </a:prstGeom>
        </p:spPr>
        <p:txBody>
          <a:bodyPr wrap="square">
            <a:spAutoFit/>
          </a:bodyPr>
          <a:lstStyle/>
          <a:p>
            <a:pPr algn="ctr"/>
            <a:r>
              <a:rPr lang="en-US" b="1" dirty="0">
                <a:solidFill>
                  <a:srgbClr val="264983"/>
                </a:solidFill>
                <a:latin typeface="Century Gothic"/>
                <a:cs typeface="Century Gothic"/>
              </a:rPr>
              <a:t>WENDY TAN</a:t>
            </a:r>
          </a:p>
          <a:p>
            <a:pPr algn="ctr"/>
            <a:r>
              <a:rPr lang="en-US" sz="1400" b="1" dirty="0">
                <a:solidFill>
                  <a:schemeClr val="tx1">
                    <a:lumMod val="50000"/>
                    <a:lumOff val="50000"/>
                  </a:schemeClr>
                </a:solidFill>
                <a:latin typeface="Century Gothic"/>
              </a:rPr>
              <a:t>Senior Instructor</a:t>
            </a:r>
            <a:endParaRPr lang="en-US" sz="1400" b="1" dirty="0">
              <a:solidFill>
                <a:srgbClr val="243D62"/>
              </a:solidFill>
              <a:latin typeface="Century Gothic"/>
              <a:cs typeface="Century Gothic"/>
            </a:endParaRPr>
          </a:p>
        </p:txBody>
      </p:sp>
    </p:spTree>
    <p:extLst>
      <p:ext uri="{BB962C8B-B14F-4D97-AF65-F5344CB8AC3E}">
        <p14:creationId xmlns:p14="http://schemas.microsoft.com/office/powerpoint/2010/main" val="1834552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0F806-5943-E341-8776-97BED7AFC71F}"/>
              </a:ext>
            </a:extLst>
          </p:cNvPr>
          <p:cNvPicPr>
            <a:picLocks noChangeAspect="1"/>
          </p:cNvPicPr>
          <p:nvPr/>
        </p:nvPicPr>
        <p:blipFill rotWithShape="1">
          <a:blip r:embed="rId2"/>
          <a:srcRect b="92688"/>
          <a:stretch/>
        </p:blipFill>
        <p:spPr>
          <a:xfrm>
            <a:off x="0" y="-12796"/>
            <a:ext cx="12192000" cy="891405"/>
          </a:xfrm>
          <a:prstGeom prst="rect">
            <a:avLst/>
          </a:prstGeom>
        </p:spPr>
      </p:pic>
      <p:sp>
        <p:nvSpPr>
          <p:cNvPr id="88" name="Rectangle 87">
            <a:extLst>
              <a:ext uri="{FF2B5EF4-FFF2-40B4-BE49-F238E27FC236}">
                <a16:creationId xmlns:a16="http://schemas.microsoft.com/office/drawing/2014/main" id="{54CD64D0-C6B4-6F46-8386-1B395CD72331}"/>
              </a:ext>
            </a:extLst>
          </p:cNvPr>
          <p:cNvSpPr/>
          <p:nvPr/>
        </p:nvSpPr>
        <p:spPr>
          <a:xfrm>
            <a:off x="-401055" y="-153625"/>
            <a:ext cx="5490798" cy="1226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spc="400" dirty="0">
                <a:solidFill>
                  <a:schemeClr val="bg1"/>
                </a:solidFill>
                <a:latin typeface="Helvetica" pitchFamily="2" charset="0"/>
                <a:cs typeface="Calibri" panose="020F0502020204030204" pitchFamily="34" charset="0"/>
              </a:rPr>
              <a:t>THE SOLUTION</a:t>
            </a:r>
          </a:p>
        </p:txBody>
      </p:sp>
      <p:sp>
        <p:nvSpPr>
          <p:cNvPr id="59" name="Rectangle 58">
            <a:extLst>
              <a:ext uri="{FF2B5EF4-FFF2-40B4-BE49-F238E27FC236}">
                <a16:creationId xmlns:a16="http://schemas.microsoft.com/office/drawing/2014/main" id="{A00B0B11-2157-5944-A158-5E83344041C6}"/>
              </a:ext>
            </a:extLst>
          </p:cNvPr>
          <p:cNvSpPr/>
          <p:nvPr/>
        </p:nvSpPr>
        <p:spPr>
          <a:xfrm>
            <a:off x="677827" y="6561462"/>
            <a:ext cx="1093826" cy="307777"/>
          </a:xfrm>
          <a:prstGeom prst="rect">
            <a:avLst/>
          </a:prstGeom>
        </p:spPr>
        <p:txBody>
          <a:bodyPr wrap="none">
            <a:spAutoFit/>
          </a:bodyPr>
          <a:lstStyle/>
          <a:p>
            <a:r>
              <a:rPr lang="en-US" sz="1400" dirty="0">
                <a:solidFill>
                  <a:schemeClr val="tx1">
                    <a:lumMod val="65000"/>
                    <a:lumOff val="35000"/>
                  </a:schemeClr>
                </a:solidFill>
              </a:rPr>
              <a:t>Introduction</a:t>
            </a:r>
          </a:p>
        </p:txBody>
      </p:sp>
      <p:sp>
        <p:nvSpPr>
          <p:cNvPr id="60" name="Rectangle 59">
            <a:extLst>
              <a:ext uri="{FF2B5EF4-FFF2-40B4-BE49-F238E27FC236}">
                <a16:creationId xmlns:a16="http://schemas.microsoft.com/office/drawing/2014/main" id="{F8DB6BFD-EE57-1745-9A54-5C1DD8EDF955}"/>
              </a:ext>
            </a:extLst>
          </p:cNvPr>
          <p:cNvSpPr/>
          <p:nvPr/>
        </p:nvSpPr>
        <p:spPr>
          <a:xfrm>
            <a:off x="5089743" y="6550224"/>
            <a:ext cx="622286" cy="307777"/>
          </a:xfrm>
          <a:prstGeom prst="rect">
            <a:avLst/>
          </a:prstGeom>
        </p:spPr>
        <p:txBody>
          <a:bodyPr wrap="none">
            <a:spAutoFit/>
          </a:bodyPr>
          <a:lstStyle/>
          <a:p>
            <a:r>
              <a:rPr lang="en-SG" sz="1400" dirty="0">
                <a:solidFill>
                  <a:schemeClr val="bg2">
                    <a:lumMod val="50000"/>
                  </a:schemeClr>
                </a:solidFill>
              </a:rPr>
              <a:t>Demo</a:t>
            </a:r>
            <a:endParaRPr lang="en-US" sz="1400" dirty="0">
              <a:solidFill>
                <a:schemeClr val="bg2">
                  <a:lumMod val="50000"/>
                </a:schemeClr>
              </a:solidFill>
            </a:endParaRPr>
          </a:p>
        </p:txBody>
      </p:sp>
      <p:sp>
        <p:nvSpPr>
          <p:cNvPr id="61" name="Rectangle 60">
            <a:extLst>
              <a:ext uri="{FF2B5EF4-FFF2-40B4-BE49-F238E27FC236}">
                <a16:creationId xmlns:a16="http://schemas.microsoft.com/office/drawing/2014/main" id="{6E39F1DF-EB5B-C245-9583-E726AE42310F}"/>
              </a:ext>
            </a:extLst>
          </p:cNvPr>
          <p:cNvSpPr/>
          <p:nvPr/>
        </p:nvSpPr>
        <p:spPr>
          <a:xfrm>
            <a:off x="6452444" y="6550224"/>
            <a:ext cx="1057021" cy="307777"/>
          </a:xfrm>
          <a:prstGeom prst="rect">
            <a:avLst/>
          </a:prstGeom>
        </p:spPr>
        <p:txBody>
          <a:bodyPr wrap="none">
            <a:spAutoFit/>
          </a:bodyPr>
          <a:lstStyle/>
          <a:p>
            <a:r>
              <a:rPr lang="en-SG" sz="1400" dirty="0">
                <a:solidFill>
                  <a:schemeClr val="bg2">
                    <a:lumMod val="50000"/>
                  </a:schemeClr>
                </a:solidFill>
              </a:rPr>
              <a:t>Project Plan</a:t>
            </a:r>
            <a:endParaRPr lang="en-US" sz="1400" dirty="0">
              <a:solidFill>
                <a:schemeClr val="bg2">
                  <a:lumMod val="50000"/>
                </a:schemeClr>
              </a:solidFill>
            </a:endParaRPr>
          </a:p>
        </p:txBody>
      </p:sp>
      <p:sp>
        <p:nvSpPr>
          <p:cNvPr id="62" name="Rectangle 61">
            <a:extLst>
              <a:ext uri="{FF2B5EF4-FFF2-40B4-BE49-F238E27FC236}">
                <a16:creationId xmlns:a16="http://schemas.microsoft.com/office/drawing/2014/main" id="{743213E4-F0F1-9049-B93E-0A143FD026BF}"/>
              </a:ext>
            </a:extLst>
          </p:cNvPr>
          <p:cNvSpPr/>
          <p:nvPr/>
        </p:nvSpPr>
        <p:spPr>
          <a:xfrm>
            <a:off x="8369268" y="6550224"/>
            <a:ext cx="780150" cy="307777"/>
          </a:xfrm>
          <a:prstGeom prst="rect">
            <a:avLst/>
          </a:prstGeom>
        </p:spPr>
        <p:txBody>
          <a:bodyPr wrap="none">
            <a:spAutoFit/>
          </a:bodyPr>
          <a:lstStyle/>
          <a:p>
            <a:r>
              <a:rPr lang="en-SG" sz="1400" dirty="0">
                <a:solidFill>
                  <a:schemeClr val="bg2">
                    <a:lumMod val="50000"/>
                  </a:schemeClr>
                </a:solidFill>
              </a:rPr>
              <a:t>X-Factor</a:t>
            </a:r>
            <a:endParaRPr lang="en-US" sz="1400" dirty="0">
              <a:solidFill>
                <a:schemeClr val="bg2">
                  <a:lumMod val="50000"/>
                </a:schemeClr>
              </a:solidFill>
            </a:endParaRPr>
          </a:p>
        </p:txBody>
      </p:sp>
      <p:sp>
        <p:nvSpPr>
          <p:cNvPr id="63" name="Rectangle 62">
            <a:extLst>
              <a:ext uri="{FF2B5EF4-FFF2-40B4-BE49-F238E27FC236}">
                <a16:creationId xmlns:a16="http://schemas.microsoft.com/office/drawing/2014/main" id="{82710D06-C333-1F45-8D65-20B65603AD43}"/>
              </a:ext>
            </a:extLst>
          </p:cNvPr>
          <p:cNvSpPr/>
          <p:nvPr/>
        </p:nvSpPr>
        <p:spPr>
          <a:xfrm>
            <a:off x="9934009" y="6550224"/>
            <a:ext cx="1527534" cy="307777"/>
          </a:xfrm>
          <a:prstGeom prst="rect">
            <a:avLst/>
          </a:prstGeom>
        </p:spPr>
        <p:txBody>
          <a:bodyPr wrap="none">
            <a:spAutoFit/>
          </a:bodyPr>
          <a:lstStyle/>
          <a:p>
            <a:r>
              <a:rPr lang="en-SG" sz="1400" dirty="0">
                <a:solidFill>
                  <a:schemeClr val="bg2">
                    <a:lumMod val="50000"/>
                  </a:schemeClr>
                </a:solidFill>
              </a:rPr>
              <a:t>Learning Outcome</a:t>
            </a:r>
            <a:endParaRPr lang="en-US" sz="1400" dirty="0">
              <a:solidFill>
                <a:schemeClr val="bg2">
                  <a:lumMod val="50000"/>
                </a:schemeClr>
              </a:solidFill>
            </a:endParaRPr>
          </a:p>
        </p:txBody>
      </p:sp>
      <p:sp>
        <p:nvSpPr>
          <p:cNvPr id="64" name="Rectangle 63">
            <a:extLst>
              <a:ext uri="{FF2B5EF4-FFF2-40B4-BE49-F238E27FC236}">
                <a16:creationId xmlns:a16="http://schemas.microsoft.com/office/drawing/2014/main" id="{AA184494-9D61-C048-B714-B48120B543FC}"/>
              </a:ext>
            </a:extLst>
          </p:cNvPr>
          <p:cNvSpPr/>
          <p:nvPr/>
        </p:nvSpPr>
        <p:spPr>
          <a:xfrm>
            <a:off x="2564179" y="6550224"/>
            <a:ext cx="1644425" cy="307777"/>
          </a:xfrm>
          <a:prstGeom prst="rect">
            <a:avLst/>
          </a:prstGeom>
        </p:spPr>
        <p:txBody>
          <a:bodyPr wrap="none">
            <a:spAutoFit/>
          </a:bodyPr>
          <a:lstStyle/>
          <a:p>
            <a:r>
              <a:rPr lang="en-SG" sz="1400" b="1" dirty="0"/>
              <a:t>Problem &amp; Solution</a:t>
            </a:r>
            <a:endParaRPr lang="en-US" sz="1400" b="1" dirty="0"/>
          </a:p>
        </p:txBody>
      </p:sp>
      <p:sp>
        <p:nvSpPr>
          <p:cNvPr id="10" name="Title 1">
            <a:extLst>
              <a:ext uri="{FF2B5EF4-FFF2-40B4-BE49-F238E27FC236}">
                <a16:creationId xmlns:a16="http://schemas.microsoft.com/office/drawing/2014/main" id="{F5D329D7-DB96-BB49-953F-6D361EF8FEEF}"/>
              </a:ext>
            </a:extLst>
          </p:cNvPr>
          <p:cNvSpPr>
            <a:spLocks noGrp="1"/>
          </p:cNvSpPr>
          <p:nvPr>
            <p:ph type="title"/>
          </p:nvPr>
        </p:nvSpPr>
        <p:spPr>
          <a:xfrm>
            <a:off x="3372787" y="2860170"/>
            <a:ext cx="7432564" cy="1771877"/>
          </a:xfrm>
          <a:prstGeom prst="ellipse">
            <a:avLst/>
          </a:prstGeom>
        </p:spPr>
        <p:txBody>
          <a:bodyPr vert="horz" lIns="91440" tIns="45720" rIns="91440" bIns="45720" rtlCol="0" anchor="t">
            <a:normAutofit/>
          </a:bodyPr>
          <a:lstStyle/>
          <a:p>
            <a:r>
              <a:rPr lang="en-US" sz="4000" b="1" kern="1200" dirty="0">
                <a:solidFill>
                  <a:srgbClr val="000000"/>
                </a:solidFill>
                <a:latin typeface="+mj-lt"/>
                <a:ea typeface="+mj-ea"/>
                <a:cs typeface="+mj-cs"/>
              </a:rPr>
              <a:t>TRACK2CAREER </a:t>
            </a:r>
          </a:p>
        </p:txBody>
      </p:sp>
      <p:pic>
        <p:nvPicPr>
          <p:cNvPr id="3" name="Picture 2">
            <a:extLst>
              <a:ext uri="{FF2B5EF4-FFF2-40B4-BE49-F238E27FC236}">
                <a16:creationId xmlns:a16="http://schemas.microsoft.com/office/drawing/2014/main" id="{6A3E2137-BE89-2E4E-A9EB-4453FCEED295}"/>
              </a:ext>
            </a:extLst>
          </p:cNvPr>
          <p:cNvPicPr>
            <a:picLocks noChangeAspect="1"/>
          </p:cNvPicPr>
          <p:nvPr/>
        </p:nvPicPr>
        <p:blipFill>
          <a:blip r:embed="rId3"/>
          <a:stretch>
            <a:fillRect/>
          </a:stretch>
        </p:blipFill>
        <p:spPr>
          <a:xfrm>
            <a:off x="2944707" y="1241149"/>
            <a:ext cx="1680356" cy="1680356"/>
          </a:xfrm>
          <a:prstGeom prst="rect">
            <a:avLst/>
          </a:prstGeom>
        </p:spPr>
      </p:pic>
      <p:pic>
        <p:nvPicPr>
          <p:cNvPr id="5" name="Picture 4">
            <a:extLst>
              <a:ext uri="{FF2B5EF4-FFF2-40B4-BE49-F238E27FC236}">
                <a16:creationId xmlns:a16="http://schemas.microsoft.com/office/drawing/2014/main" id="{B889E160-0D33-414E-8873-0666CC480646}"/>
              </a:ext>
            </a:extLst>
          </p:cNvPr>
          <p:cNvPicPr>
            <a:picLocks noChangeAspect="1"/>
          </p:cNvPicPr>
          <p:nvPr/>
        </p:nvPicPr>
        <p:blipFill>
          <a:blip r:embed="rId4"/>
          <a:stretch>
            <a:fillRect/>
          </a:stretch>
        </p:blipFill>
        <p:spPr>
          <a:xfrm>
            <a:off x="7637898" y="1241148"/>
            <a:ext cx="1652101" cy="1652101"/>
          </a:xfrm>
          <a:prstGeom prst="rect">
            <a:avLst/>
          </a:prstGeom>
        </p:spPr>
      </p:pic>
      <p:pic>
        <p:nvPicPr>
          <p:cNvPr id="8" name="Picture 7">
            <a:extLst>
              <a:ext uri="{FF2B5EF4-FFF2-40B4-BE49-F238E27FC236}">
                <a16:creationId xmlns:a16="http://schemas.microsoft.com/office/drawing/2014/main" id="{761F9377-78EE-B24D-96B5-B47A8D285F7C}"/>
              </a:ext>
            </a:extLst>
          </p:cNvPr>
          <p:cNvPicPr>
            <a:picLocks noChangeAspect="1"/>
          </p:cNvPicPr>
          <p:nvPr/>
        </p:nvPicPr>
        <p:blipFill>
          <a:blip r:embed="rId5"/>
          <a:stretch>
            <a:fillRect/>
          </a:stretch>
        </p:blipFill>
        <p:spPr>
          <a:xfrm>
            <a:off x="5053551" y="1149883"/>
            <a:ext cx="2155859" cy="1846716"/>
          </a:xfrm>
          <a:prstGeom prst="rect">
            <a:avLst/>
          </a:prstGeom>
        </p:spPr>
      </p:pic>
      <p:sp>
        <p:nvSpPr>
          <p:cNvPr id="9" name="Rectangle 8">
            <a:extLst>
              <a:ext uri="{FF2B5EF4-FFF2-40B4-BE49-F238E27FC236}">
                <a16:creationId xmlns:a16="http://schemas.microsoft.com/office/drawing/2014/main" id="{23808BE6-561D-274B-9A97-73794FD7D7E8}"/>
              </a:ext>
            </a:extLst>
          </p:cNvPr>
          <p:cNvSpPr/>
          <p:nvPr/>
        </p:nvSpPr>
        <p:spPr>
          <a:xfrm>
            <a:off x="1261620" y="3799895"/>
            <a:ext cx="10381648" cy="506292"/>
          </a:xfrm>
          <a:prstGeom prst="rect">
            <a:avLst/>
          </a:prstGeom>
        </p:spPr>
        <p:txBody>
          <a:bodyPr wrap="square">
            <a:spAutoFit/>
          </a:bodyPr>
          <a:lstStyle/>
          <a:p>
            <a:pPr algn="ctr">
              <a:lnSpc>
                <a:spcPct val="150000"/>
              </a:lnSpc>
            </a:pPr>
            <a:r>
              <a:rPr lang="en-SG" sz="2000" dirty="0"/>
              <a:t>Explore opportunities, courses and skills presented by each academic track</a:t>
            </a:r>
          </a:p>
        </p:txBody>
      </p:sp>
      <p:sp>
        <p:nvSpPr>
          <p:cNvPr id="18" name="Rectangle 17">
            <a:extLst>
              <a:ext uri="{FF2B5EF4-FFF2-40B4-BE49-F238E27FC236}">
                <a16:creationId xmlns:a16="http://schemas.microsoft.com/office/drawing/2014/main" id="{A4B36C92-6EA0-5A47-AE3F-7DBF17AF04A8}"/>
              </a:ext>
            </a:extLst>
          </p:cNvPr>
          <p:cNvSpPr/>
          <p:nvPr/>
        </p:nvSpPr>
        <p:spPr>
          <a:xfrm>
            <a:off x="2466514" y="4988840"/>
            <a:ext cx="9736624" cy="400110"/>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Skills and wage analytics dashboard intuitively present valuable information</a:t>
            </a:r>
          </a:p>
        </p:txBody>
      </p:sp>
      <p:sp>
        <p:nvSpPr>
          <p:cNvPr id="19" name="Rectangle 18">
            <a:extLst>
              <a:ext uri="{FF2B5EF4-FFF2-40B4-BE49-F238E27FC236}">
                <a16:creationId xmlns:a16="http://schemas.microsoft.com/office/drawing/2014/main" id="{DEAD71E2-D84A-3C44-B6FC-C54BC61C1CDF}"/>
              </a:ext>
            </a:extLst>
          </p:cNvPr>
          <p:cNvSpPr/>
          <p:nvPr/>
        </p:nvSpPr>
        <p:spPr>
          <a:xfrm>
            <a:off x="2466514" y="5586701"/>
            <a:ext cx="9577804" cy="400110"/>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Allow system administrators to efficiently manage new track and courses</a:t>
            </a:r>
          </a:p>
        </p:txBody>
      </p:sp>
      <p:pic>
        <p:nvPicPr>
          <p:cNvPr id="12" name="Picture 11">
            <a:extLst>
              <a:ext uri="{FF2B5EF4-FFF2-40B4-BE49-F238E27FC236}">
                <a16:creationId xmlns:a16="http://schemas.microsoft.com/office/drawing/2014/main" id="{EA6EAD67-B52F-C14A-89E9-0F2F4FCBFC02}"/>
              </a:ext>
            </a:extLst>
          </p:cNvPr>
          <p:cNvPicPr>
            <a:picLocks noChangeAspect="1"/>
          </p:cNvPicPr>
          <p:nvPr/>
        </p:nvPicPr>
        <p:blipFill>
          <a:blip r:embed="rId6"/>
          <a:stretch>
            <a:fillRect/>
          </a:stretch>
        </p:blipFill>
        <p:spPr>
          <a:xfrm>
            <a:off x="2056092" y="3948848"/>
            <a:ext cx="392493" cy="392493"/>
          </a:xfrm>
          <a:prstGeom prst="rect">
            <a:avLst/>
          </a:prstGeom>
        </p:spPr>
      </p:pic>
      <p:sp>
        <p:nvSpPr>
          <p:cNvPr id="21" name="Rectangle 20">
            <a:extLst>
              <a:ext uri="{FF2B5EF4-FFF2-40B4-BE49-F238E27FC236}">
                <a16:creationId xmlns:a16="http://schemas.microsoft.com/office/drawing/2014/main" id="{043ED6C0-2E9B-45B4-B18F-2CC80725067C}"/>
              </a:ext>
            </a:extLst>
          </p:cNvPr>
          <p:cNvSpPr/>
          <p:nvPr/>
        </p:nvSpPr>
        <p:spPr>
          <a:xfrm>
            <a:off x="2466514" y="4312771"/>
            <a:ext cx="10381648" cy="506292"/>
          </a:xfrm>
          <a:prstGeom prst="rect">
            <a:avLst/>
          </a:prstGeom>
        </p:spPr>
        <p:txBody>
          <a:bodyPr wrap="square">
            <a:spAutoFit/>
          </a:bodyPr>
          <a:lstStyle/>
          <a:p>
            <a:pPr>
              <a:lnSpc>
                <a:spcPct val="150000"/>
              </a:lnSpc>
            </a:pPr>
            <a:r>
              <a:rPr lang="en-SG" sz="2000" dirty="0"/>
              <a:t>Provide a guided, actionable road map towards your dream job</a:t>
            </a:r>
          </a:p>
        </p:txBody>
      </p:sp>
      <p:pic>
        <p:nvPicPr>
          <p:cNvPr id="22" name="Picture 21">
            <a:extLst>
              <a:ext uri="{FF2B5EF4-FFF2-40B4-BE49-F238E27FC236}">
                <a16:creationId xmlns:a16="http://schemas.microsoft.com/office/drawing/2014/main" id="{F8AB425D-8DD2-9E45-8E3B-1F13457D8409}"/>
              </a:ext>
            </a:extLst>
          </p:cNvPr>
          <p:cNvPicPr>
            <a:picLocks noChangeAspect="1"/>
          </p:cNvPicPr>
          <p:nvPr/>
        </p:nvPicPr>
        <p:blipFill>
          <a:blip r:embed="rId6"/>
          <a:stretch>
            <a:fillRect/>
          </a:stretch>
        </p:blipFill>
        <p:spPr>
          <a:xfrm>
            <a:off x="2020366" y="4490294"/>
            <a:ext cx="392493" cy="392493"/>
          </a:xfrm>
          <a:prstGeom prst="rect">
            <a:avLst/>
          </a:prstGeom>
        </p:spPr>
      </p:pic>
      <p:pic>
        <p:nvPicPr>
          <p:cNvPr id="23" name="Picture 22">
            <a:extLst>
              <a:ext uri="{FF2B5EF4-FFF2-40B4-BE49-F238E27FC236}">
                <a16:creationId xmlns:a16="http://schemas.microsoft.com/office/drawing/2014/main" id="{1DD8A8BD-94AD-8B49-8BA7-511BC05A1BFA}"/>
              </a:ext>
            </a:extLst>
          </p:cNvPr>
          <p:cNvPicPr>
            <a:picLocks noChangeAspect="1"/>
          </p:cNvPicPr>
          <p:nvPr/>
        </p:nvPicPr>
        <p:blipFill>
          <a:blip r:embed="rId6"/>
          <a:stretch>
            <a:fillRect/>
          </a:stretch>
        </p:blipFill>
        <p:spPr>
          <a:xfrm>
            <a:off x="2020365" y="5019475"/>
            <a:ext cx="392493" cy="392493"/>
          </a:xfrm>
          <a:prstGeom prst="rect">
            <a:avLst/>
          </a:prstGeom>
        </p:spPr>
      </p:pic>
      <p:pic>
        <p:nvPicPr>
          <p:cNvPr id="26" name="Picture 25">
            <a:extLst>
              <a:ext uri="{FF2B5EF4-FFF2-40B4-BE49-F238E27FC236}">
                <a16:creationId xmlns:a16="http://schemas.microsoft.com/office/drawing/2014/main" id="{3061AE70-3C85-504C-8CC5-7EDBD91D4FF2}"/>
              </a:ext>
            </a:extLst>
          </p:cNvPr>
          <p:cNvPicPr>
            <a:picLocks noChangeAspect="1"/>
          </p:cNvPicPr>
          <p:nvPr/>
        </p:nvPicPr>
        <p:blipFill>
          <a:blip r:embed="rId6"/>
          <a:stretch>
            <a:fillRect/>
          </a:stretch>
        </p:blipFill>
        <p:spPr>
          <a:xfrm>
            <a:off x="2020364" y="5598118"/>
            <a:ext cx="392493" cy="392493"/>
          </a:xfrm>
          <a:prstGeom prst="rect">
            <a:avLst/>
          </a:prstGeom>
        </p:spPr>
      </p:pic>
    </p:spTree>
    <p:extLst>
      <p:ext uri="{BB962C8B-B14F-4D97-AF65-F5344CB8AC3E}">
        <p14:creationId xmlns:p14="http://schemas.microsoft.com/office/powerpoint/2010/main" val="399430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1260</TotalTime>
  <Words>2066</Words>
  <Application>Microsoft Office PowerPoint</Application>
  <PresentationFormat>Widescreen</PresentationFormat>
  <Paragraphs>543</Paragraphs>
  <Slides>39</Slides>
  <Notes>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Calibri Light</vt:lpstr>
      <vt:lpstr>Century Gothic</vt:lpstr>
      <vt:lpstr>Courier New</vt:lpstr>
      <vt:lpstr>Helvetica</vt:lpstr>
      <vt:lpstr>Kozuka Gothic Pr6N EL</vt:lpstr>
      <vt:lpstr>Lucida Sans Typewriter</vt:lpstr>
      <vt:lpstr>Open Sans</vt:lpstr>
      <vt:lpstr>Office Theme</vt:lpstr>
      <vt:lpstr>TRACK2CAREER</vt:lpstr>
      <vt:lpstr>PowerPoint Presentation</vt:lpstr>
      <vt:lpstr>INTRODUCTION</vt:lpstr>
      <vt:lpstr>PowerPoint Presentation</vt:lpstr>
      <vt:lpstr>PowerPoint Presentation</vt:lpstr>
      <vt:lpstr>PROBLEM &amp; SOLUTION</vt:lpstr>
      <vt:lpstr>PowerPoint Presentation</vt:lpstr>
      <vt:lpstr>PowerPoint Presentation</vt:lpstr>
      <vt:lpstr>TRACK2CAREER </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X-FACTOR</vt:lpstr>
      <vt:lpstr>PowerPoint Presentation</vt:lpstr>
      <vt:lpstr>LEARNING OUTCOME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Jin Lim</cp:lastModifiedBy>
  <cp:revision>118</cp:revision>
  <cp:lastPrinted>2018-11-08T16:36:03Z</cp:lastPrinted>
  <dcterms:created xsi:type="dcterms:W3CDTF">2018-11-07T11:43:27Z</dcterms:created>
  <dcterms:modified xsi:type="dcterms:W3CDTF">2018-11-09T02:10:37Z</dcterms:modified>
</cp:coreProperties>
</file>